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55"/>
  </p:notesMasterIdLst>
  <p:sldIdLst>
    <p:sldId id="299" r:id="rId2"/>
    <p:sldId id="308" r:id="rId3"/>
    <p:sldId id="300" r:id="rId4"/>
    <p:sldId id="301" r:id="rId5"/>
    <p:sldId id="302" r:id="rId6"/>
    <p:sldId id="303" r:id="rId7"/>
    <p:sldId id="304" r:id="rId8"/>
    <p:sldId id="305" r:id="rId9"/>
    <p:sldId id="306" r:id="rId10"/>
    <p:sldId id="307" r:id="rId11"/>
    <p:sldId id="309" r:id="rId12"/>
    <p:sldId id="310" r:id="rId13"/>
    <p:sldId id="287" r:id="rId14"/>
    <p:sldId id="288" r:id="rId15"/>
    <p:sldId id="289" r:id="rId16"/>
    <p:sldId id="290" r:id="rId17"/>
    <p:sldId id="291" r:id="rId18"/>
    <p:sldId id="292" r:id="rId19"/>
    <p:sldId id="293" r:id="rId20"/>
    <p:sldId id="294" r:id="rId21"/>
    <p:sldId id="295" r:id="rId22"/>
    <p:sldId id="296" r:id="rId23"/>
    <p:sldId id="297" r:id="rId24"/>
    <p:sldId id="260" r:id="rId25"/>
    <p:sldId id="257" r:id="rId26"/>
    <p:sldId id="258" r:id="rId27"/>
    <p:sldId id="259" r:id="rId28"/>
    <p:sldId id="286" r:id="rId29"/>
    <p:sldId id="261" r:id="rId30"/>
    <p:sldId id="281" r:id="rId31"/>
    <p:sldId id="262" r:id="rId32"/>
    <p:sldId id="282" r:id="rId33"/>
    <p:sldId id="263" r:id="rId34"/>
    <p:sldId id="283" r:id="rId35"/>
    <p:sldId id="264" r:id="rId36"/>
    <p:sldId id="265" r:id="rId37"/>
    <p:sldId id="266" r:id="rId38"/>
    <p:sldId id="267" r:id="rId39"/>
    <p:sldId id="268" r:id="rId40"/>
    <p:sldId id="269" r:id="rId41"/>
    <p:sldId id="270" r:id="rId42"/>
    <p:sldId id="271" r:id="rId43"/>
    <p:sldId id="272" r:id="rId44"/>
    <p:sldId id="273" r:id="rId45"/>
    <p:sldId id="284" r:id="rId46"/>
    <p:sldId id="274" r:id="rId47"/>
    <p:sldId id="275" r:id="rId48"/>
    <p:sldId id="276" r:id="rId49"/>
    <p:sldId id="277" r:id="rId50"/>
    <p:sldId id="285" r:id="rId51"/>
    <p:sldId id="278" r:id="rId52"/>
    <p:sldId id="279" r:id="rId53"/>
    <p:sldId id="280" r:id="rId5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620"/>
    <p:restoredTop sz="94660"/>
  </p:normalViewPr>
  <p:slideViewPr>
    <p:cSldViewPr>
      <p:cViewPr varScale="1">
        <p:scale>
          <a:sx n="75" d="100"/>
          <a:sy n="75" d="100"/>
        </p:scale>
        <p:origin x="-660"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4BCAF4-4289-0C42-9B14-48FB64938579}" type="datetimeFigureOut">
              <a:rPr lang="en-US"/>
              <a:pPr/>
              <a:t>4/9/2018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211A6A-7759-5B47-A05A-8ADFD25943F6}" type="slidenum">
              <a:rPr lang="en-US"/>
              <a:pPr/>
              <a:t>‹#›</a:t>
            </a:fld>
            <a:endParaRPr lang="en-US"/>
          </a:p>
        </p:txBody>
      </p:sp>
    </p:spTree>
    <p:extLst>
      <p:ext uri="{BB962C8B-B14F-4D97-AF65-F5344CB8AC3E}">
        <p14:creationId xmlns:p14="http://schemas.microsoft.com/office/powerpoint/2010/main" xmlns="" val="20914889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B23EE96-73E1-4E3A-82DB-20FEBD81F95B}"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BA16495-EFD8-46D4-961D-3184BC9C5512}" type="datetimeFigureOut">
              <a:rPr lang="en-US" smtClean="0"/>
              <a:pPr/>
              <a:t>4/9/2018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D61324A-A54B-4A07-8AB7-FA79A4BD4C78}" type="slidenum">
              <a:rPr lang="en-US" smtClean="0"/>
              <a:pPr/>
              <a:t>‹#›</a:t>
            </a:fld>
            <a:endParaRPr lang="en-US"/>
          </a:p>
        </p:txBody>
      </p:sp>
    </p:spTree>
  </p:cSld>
  <p:clrMapOvr>
    <a:masterClrMapping/>
  </p:clrMapOvr>
  <p:transition spd="med">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A16495-EFD8-46D4-961D-3184BC9C5512}"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1324A-A54B-4A07-8AB7-FA79A4BD4C78}" type="slidenum">
              <a:rPr lang="en-US" smtClean="0"/>
              <a:pPr/>
              <a:t>‹#›</a:t>
            </a:fld>
            <a:endParaRPr lang="en-US"/>
          </a:p>
        </p:txBody>
      </p:sp>
    </p:spTree>
  </p:cSld>
  <p:clrMapOvr>
    <a:masterClrMapping/>
  </p:clrMapOvr>
  <p:transition spd="med">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A16495-EFD8-46D4-961D-3184BC9C5512}"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1324A-A54B-4A07-8AB7-FA79A4BD4C78}" type="slidenum">
              <a:rPr lang="en-US" smtClean="0"/>
              <a:pPr/>
              <a:t>‹#›</a:t>
            </a:fld>
            <a:endParaRPr lang="en-US"/>
          </a:p>
        </p:txBody>
      </p:sp>
    </p:spTree>
  </p:cSld>
  <p:clrMapOvr>
    <a:masterClrMapping/>
  </p:clrMapOvr>
  <p:transition spd="med">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BA16495-EFD8-46D4-961D-3184BC9C5512}"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1324A-A54B-4A07-8AB7-FA79A4BD4C78}"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transition spd="med">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BA16495-EFD8-46D4-961D-3184BC9C5512}" type="datetimeFigureOut">
              <a:rPr lang="en-US" smtClean="0"/>
              <a:pPr/>
              <a:t>4/9/2018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D61324A-A54B-4A07-8AB7-FA79A4BD4C78}"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BA16495-EFD8-46D4-961D-3184BC9C5512}"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1324A-A54B-4A07-8AB7-FA79A4BD4C78}"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BA16495-EFD8-46D4-961D-3184BC9C5512}" type="datetimeFigureOut">
              <a:rPr lang="en-US" smtClean="0"/>
              <a:pPr/>
              <a:t>4/9/2018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D61324A-A54B-4A07-8AB7-FA79A4BD4C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BA16495-EFD8-46D4-961D-3184BC9C5512}" type="datetimeFigureOut">
              <a:rPr lang="en-US" smtClean="0"/>
              <a:pPr/>
              <a:t>4/9/2018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D61324A-A54B-4A07-8AB7-FA79A4BD4C78}"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med">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A16495-EFD8-46D4-961D-3184BC9C5512}" type="datetimeFigureOut">
              <a:rPr lang="en-US" smtClean="0"/>
              <a:pPr/>
              <a:t>4/9/2018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D61324A-A54B-4A07-8AB7-FA79A4BD4C78}" type="slidenum">
              <a:rPr lang="en-US" smtClean="0"/>
              <a:pPr/>
              <a:t>‹#›</a:t>
            </a:fld>
            <a:endParaRPr lang="en-US"/>
          </a:p>
        </p:txBody>
      </p:sp>
    </p:spTree>
  </p:cSld>
  <p:clrMapOvr>
    <a:masterClrMapping/>
  </p:clrMapOvr>
  <p:transition spd="med">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BBA16495-EFD8-46D4-961D-3184BC9C5512}" type="datetimeFigureOut">
              <a:rPr lang="en-US" smtClean="0"/>
              <a:pPr/>
              <a:t>4/9/2018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D61324A-A54B-4A07-8AB7-FA79A4BD4C7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med">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BA16495-EFD8-46D4-961D-3184BC9C5512}" type="datetimeFigureOut">
              <a:rPr lang="en-US" smtClean="0"/>
              <a:pPr/>
              <a:t>4/9/2018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D61324A-A54B-4A07-8AB7-FA79A4BD4C78}"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med">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BA16495-EFD8-46D4-961D-3184BC9C5512}" type="datetimeFigureOut">
              <a:rPr lang="en-US" smtClean="0"/>
              <a:pPr/>
              <a:t>4/9/2018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D61324A-A54B-4A07-8AB7-FA79A4BD4C7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ransition spd="med">
    <p:pull/>
  </p:transition>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xmlns="" id="{0A2778DF-EC72-624C-A399-7215094EBEA2}"/>
              </a:ext>
            </a:extLst>
          </p:cNvPr>
          <p:cNvSpPr>
            <a:spLocks noGrp="1"/>
          </p:cNvSpPr>
          <p:nvPr>
            <p:ph type="ctrTitle"/>
          </p:nvPr>
        </p:nvSpPr>
        <p:spPr/>
        <p:txBody>
          <a:bodyPr>
            <a:normAutofit/>
          </a:bodyPr>
          <a:lstStyle/>
          <a:p>
            <a:r>
              <a:rPr lang="en-GB" sz="9600" i="1" u="sng"/>
              <a:t>I.C. ENGINES</a:t>
            </a:r>
            <a:endParaRPr lang="en-US" sz="9600" i="1" u="sng"/>
          </a:p>
        </p:txBody>
      </p:sp>
    </p:spTree>
    <p:extLst>
      <p:ext uri="{BB962C8B-B14F-4D97-AF65-F5344CB8AC3E}">
        <p14:creationId xmlns:p14="http://schemas.microsoft.com/office/powerpoint/2010/main" xmlns="" val="1546913859"/>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037CFD-6B14-324A-8E6D-3F95E2F5650D}"/>
              </a:ext>
            </a:extLst>
          </p:cNvPr>
          <p:cNvSpPr>
            <a:spLocks noGrp="1"/>
          </p:cNvSpPr>
          <p:nvPr>
            <p:ph type="title"/>
          </p:nvPr>
        </p:nvSpPr>
        <p:spPr/>
        <p:txBody>
          <a:bodyPr/>
          <a:lstStyle/>
          <a:p>
            <a:pPr algn="ctr"/>
            <a:r>
              <a:rPr lang="en-IN" b="1" u="sng" dirty="0">
                <a:solidFill>
                  <a:srgbClr val="0070C0"/>
                </a:solidFill>
              </a:rPr>
              <a:t>Two Stroke Petrol Engine</a:t>
            </a:r>
            <a:endParaRPr lang="en-US" b="1" u="sng" dirty="0">
              <a:solidFill>
                <a:srgbClr val="0070C0"/>
              </a:solidFill>
            </a:endParaRPr>
          </a:p>
        </p:txBody>
      </p:sp>
      <p:pic>
        <p:nvPicPr>
          <p:cNvPr id="8" name="Picture 8">
            <a:extLst>
              <a:ext uri="{FF2B5EF4-FFF2-40B4-BE49-F238E27FC236}">
                <a16:creationId xmlns:a16="http://schemas.microsoft.com/office/drawing/2014/main" xmlns="" id="{D340FFA0-E1D9-A348-9442-9B3A563C53BC}"/>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62000" y="1295400"/>
            <a:ext cx="7239000" cy="5181600"/>
          </a:xfrm>
          <a:prstGeom prst="rect">
            <a:avLst/>
          </a:prstGeom>
        </p:spPr>
      </p:pic>
    </p:spTree>
    <p:extLst>
      <p:ext uri="{BB962C8B-B14F-4D97-AF65-F5344CB8AC3E}">
        <p14:creationId xmlns:p14="http://schemas.microsoft.com/office/powerpoint/2010/main" xmlns="" val="1281304880"/>
      </p:ext>
    </p:extLst>
  </p:cSld>
  <p:clrMapOvr>
    <a:masterClrMapping/>
  </p:clrMapOvr>
  <p:transition spd="med">
    <p:pull/>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828800"/>
            <a:ext cx="7772400" cy="3581400"/>
          </a:xfrm>
        </p:spPr>
        <p:txBody>
          <a:bodyPr/>
          <a:lstStyle/>
          <a:p>
            <a:pPr>
              <a:lnSpc>
                <a:spcPct val="150000"/>
              </a:lnSpc>
              <a:buNone/>
            </a:pPr>
            <a:r>
              <a:rPr lang="en-US" dirty="0" smtClean="0"/>
              <a:t>  </a:t>
            </a:r>
            <a:r>
              <a:rPr lang="en-US" sz="2400" dirty="0" smtClean="0"/>
              <a:t>The diesel cycle was developed by Rudolph Diesel with the aim to obtain higher thermal efficiency at higher compression ratio. This cycle consists of two adiabatic processes ,one constant pressure process and on constant volume process.</a:t>
            </a:r>
            <a:endParaRPr lang="en-US" sz="2400" dirty="0"/>
          </a:p>
        </p:txBody>
      </p:sp>
      <p:sp>
        <p:nvSpPr>
          <p:cNvPr id="3" name="Title 2"/>
          <p:cNvSpPr>
            <a:spLocks noGrp="1"/>
          </p:cNvSpPr>
          <p:nvPr>
            <p:ph type="title"/>
          </p:nvPr>
        </p:nvSpPr>
        <p:spPr/>
        <p:txBody>
          <a:bodyPr/>
          <a:lstStyle/>
          <a:p>
            <a:pPr algn="ctr"/>
            <a:r>
              <a:rPr lang="en-US" dirty="0" smtClean="0">
                <a:solidFill>
                  <a:schemeClr val="accent6"/>
                </a:solidFill>
              </a:rPr>
              <a:t>Diesel Cycle </a:t>
            </a:r>
            <a:endParaRPr lang="en-US" dirty="0">
              <a:solidFill>
                <a:schemeClr val="accent6"/>
              </a:solidFill>
            </a:endParaRPr>
          </a:p>
        </p:txBody>
      </p:sp>
    </p:spTree>
  </p:cSld>
  <p:clrMapOvr>
    <a:masterClrMapping/>
  </p:clrMapOvr>
  <p:transition spd="med">
    <p:pull/>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ew Doc 2018-04-09_1.jpg"/>
          <p:cNvPicPr>
            <a:picLocks noGrp="1" noChangeAspect="1"/>
          </p:cNvPicPr>
          <p:nvPr>
            <p:ph idx="1"/>
          </p:nvPr>
        </p:nvPicPr>
        <p:blipFill>
          <a:blip r:embed="rId2"/>
          <a:stretch>
            <a:fillRect/>
          </a:stretch>
        </p:blipFill>
        <p:spPr>
          <a:xfrm rot="16200000">
            <a:off x="2779467" y="497134"/>
            <a:ext cx="3276600" cy="6854332"/>
          </a:xfrm>
        </p:spPr>
      </p:pic>
      <p:sp>
        <p:nvSpPr>
          <p:cNvPr id="3" name="Title 2"/>
          <p:cNvSpPr>
            <a:spLocks noGrp="1"/>
          </p:cNvSpPr>
          <p:nvPr>
            <p:ph type="title"/>
          </p:nvPr>
        </p:nvSpPr>
        <p:spPr/>
        <p:txBody>
          <a:bodyPr/>
          <a:lstStyle/>
          <a:p>
            <a:pPr algn="ctr"/>
            <a:r>
              <a:rPr lang="en-US" dirty="0" smtClean="0">
                <a:solidFill>
                  <a:schemeClr val="accent6"/>
                </a:solidFill>
              </a:rPr>
              <a:t>Diesel Cycle </a:t>
            </a:r>
            <a:endParaRPr lang="en-US" dirty="0">
              <a:solidFill>
                <a:schemeClr val="accent6"/>
              </a:solidFill>
            </a:endParaRPr>
          </a:p>
        </p:txBody>
      </p:sp>
    </p:spTree>
  </p:cSld>
  <p:clrMapOvr>
    <a:masterClrMapping/>
  </p:clrMapOvr>
  <p:transition spd="med">
    <p:pull/>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4EA9454-7650-794B-96C4-CBB9DEE19E74}"/>
              </a:ext>
            </a:extLst>
          </p:cNvPr>
          <p:cNvSpPr>
            <a:spLocks noGrp="1"/>
          </p:cNvSpPr>
          <p:nvPr>
            <p:ph type="title"/>
          </p:nvPr>
        </p:nvSpPr>
        <p:spPr>
          <a:xfrm>
            <a:off x="628650" y="1705571"/>
            <a:ext cx="7500938" cy="2701230"/>
          </a:xfrm>
        </p:spPr>
        <p:txBody>
          <a:bodyPr anchor="ctr">
            <a:normAutofit/>
          </a:bodyPr>
          <a:lstStyle/>
          <a:p>
            <a:pPr marL="417910" indent="-417910" algn="ctr">
              <a:buFont typeface="Arial" panose="020B0604020202020204" pitchFamily="34" charset="0"/>
              <a:buChar char="•"/>
            </a:pPr>
            <a:r>
              <a:rPr lang="en-IN" sz="5400" b="1" i="1" u="sng" dirty="0">
                <a:solidFill>
                  <a:schemeClr val="accent6">
                    <a:lumMod val="50000"/>
                  </a:schemeClr>
                </a:solidFill>
              </a:rPr>
              <a:t>Fuel Supply In Petrol </a:t>
            </a:r>
            <a:r>
              <a:rPr lang="en-GB" sz="5400" b="1" i="1" u="sng" dirty="0">
                <a:solidFill>
                  <a:schemeClr val="accent6">
                    <a:lumMod val="50000"/>
                  </a:schemeClr>
                </a:solidFill>
              </a:rPr>
              <a:t>           Engine</a:t>
            </a:r>
            <a:endParaRPr lang="en-US" sz="5400" b="1" i="1" u="sng" dirty="0">
              <a:solidFill>
                <a:schemeClr val="accent6">
                  <a:lumMod val="50000"/>
                </a:schemeClr>
              </a:solidFill>
            </a:endParaRPr>
          </a:p>
        </p:txBody>
      </p:sp>
    </p:spTree>
    <p:extLst>
      <p:ext uri="{BB962C8B-B14F-4D97-AF65-F5344CB8AC3E}">
        <p14:creationId xmlns:p14="http://schemas.microsoft.com/office/powerpoint/2010/main" xmlns="" val="3478194768"/>
      </p:ext>
    </p:extLst>
  </p:cSld>
  <p:clrMapOvr>
    <a:masterClrMapping/>
  </p:clrMapOvr>
  <p:transition spd="med">
    <p:pull/>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858AA7F-581C-8042-B6AD-4AA2B6848F1A}"/>
              </a:ext>
            </a:extLst>
          </p:cNvPr>
          <p:cNvSpPr>
            <a:spLocks noGrp="1"/>
          </p:cNvSpPr>
          <p:nvPr>
            <p:ph type="title"/>
          </p:nvPr>
        </p:nvSpPr>
        <p:spPr>
          <a:xfrm>
            <a:off x="762596" y="979601"/>
            <a:ext cx="7886700" cy="994172"/>
          </a:xfrm>
        </p:spPr>
        <p:txBody>
          <a:bodyPr>
            <a:normAutofit/>
          </a:bodyPr>
          <a:lstStyle/>
          <a:p>
            <a:pPr marL="685800" indent="-685800" algn="ctr"/>
            <a:r>
              <a:rPr lang="en-IN" sz="4050" b="1" u="sng" dirty="0">
                <a:solidFill>
                  <a:schemeClr val="accent5"/>
                </a:solidFill>
              </a:rPr>
              <a:t>Concept Of Carburetion</a:t>
            </a:r>
            <a:endParaRPr lang="en-US" sz="4050" b="1" u="sng" dirty="0">
              <a:solidFill>
                <a:schemeClr val="accent5"/>
              </a:solidFill>
            </a:endParaRPr>
          </a:p>
        </p:txBody>
      </p:sp>
      <p:sp>
        <p:nvSpPr>
          <p:cNvPr id="3" name="Content Placeholder 2">
            <a:extLst>
              <a:ext uri="{FF2B5EF4-FFF2-40B4-BE49-F238E27FC236}">
                <a16:creationId xmlns:a16="http://schemas.microsoft.com/office/drawing/2014/main" xmlns="" id="{4E9FE460-1252-2247-9E06-E0BDACA4E8D9}"/>
              </a:ext>
            </a:extLst>
          </p:cNvPr>
          <p:cNvSpPr>
            <a:spLocks noGrp="1"/>
          </p:cNvSpPr>
          <p:nvPr>
            <p:ph idx="1"/>
          </p:nvPr>
        </p:nvSpPr>
        <p:spPr>
          <a:xfrm>
            <a:off x="1517630" y="2382942"/>
            <a:ext cx="5847405" cy="2998371"/>
          </a:xfrm>
        </p:spPr>
        <p:txBody>
          <a:bodyPr>
            <a:normAutofit/>
          </a:bodyPr>
          <a:lstStyle/>
          <a:p>
            <a:pPr marL="0" indent="0">
              <a:buNone/>
            </a:pPr>
            <a:r>
              <a:rPr lang="en-IN" sz="1800" dirty="0"/>
              <a:t>Carburetion</a:t>
            </a:r>
            <a:r>
              <a:rPr lang="en-IN" sz="1800" dirty="0" smtClean="0"/>
              <a:t>: The </a:t>
            </a:r>
            <a:r>
              <a:rPr lang="en-IN" sz="1800" dirty="0"/>
              <a:t>process of breaking up and mixing of the fuel is called carburetion.</a:t>
            </a:r>
          </a:p>
          <a:p>
            <a:pPr marL="0" indent="0">
              <a:buNone/>
            </a:pPr>
            <a:r>
              <a:rPr lang="en-IN" sz="1800" dirty="0"/>
              <a:t>●To complete this process of Carburetion</a:t>
            </a:r>
            <a:r>
              <a:rPr lang="en-IN" sz="1800" dirty="0" smtClean="0"/>
              <a:t>, the </a:t>
            </a:r>
            <a:r>
              <a:rPr lang="en-IN" sz="1800" dirty="0"/>
              <a:t>device provided is named as </a:t>
            </a:r>
            <a:r>
              <a:rPr lang="en-IN" sz="1800" dirty="0" smtClean="0"/>
              <a:t>carburettor.</a:t>
            </a:r>
            <a:endParaRPr lang="en-IN" sz="1800" dirty="0"/>
          </a:p>
          <a:p>
            <a:pPr marL="0" indent="0">
              <a:buNone/>
            </a:pPr>
            <a:r>
              <a:rPr lang="en-IN" sz="1800" dirty="0"/>
              <a:t>◆Vaporisation</a:t>
            </a:r>
            <a:r>
              <a:rPr lang="en-IN" sz="1800" dirty="0" smtClean="0"/>
              <a:t>: It </a:t>
            </a:r>
            <a:r>
              <a:rPr lang="en-IN" sz="1800" dirty="0"/>
              <a:t>is the change of state of the liquid to </a:t>
            </a:r>
            <a:r>
              <a:rPr lang="en-IN" sz="1800" dirty="0" smtClean="0"/>
              <a:t>vapour, whereas </a:t>
            </a:r>
            <a:r>
              <a:rPr lang="en-IN" sz="1800" dirty="0"/>
              <a:t>‘</a:t>
            </a:r>
            <a:r>
              <a:rPr lang="en-IN" sz="1800" dirty="0" smtClean="0"/>
              <a:t>atomisation’ is </a:t>
            </a:r>
            <a:r>
              <a:rPr lang="en-IN" sz="1800" dirty="0"/>
              <a:t>a mechanical </a:t>
            </a:r>
            <a:r>
              <a:rPr lang="en-IN" sz="1800" dirty="0" smtClean="0"/>
              <a:t>breaking </a:t>
            </a:r>
            <a:r>
              <a:rPr lang="en-IN" sz="1800" dirty="0"/>
              <a:t>up of the liquid fuel into small </a:t>
            </a:r>
            <a:r>
              <a:rPr lang="en-IN" sz="1800" dirty="0" smtClean="0"/>
              <a:t>particles, so </a:t>
            </a:r>
            <a:r>
              <a:rPr lang="en-IN" sz="1800" dirty="0"/>
              <a:t>that every particle of the fuel is surrounded by air.</a:t>
            </a:r>
            <a:endParaRPr lang="en-US" sz="1800" dirty="0"/>
          </a:p>
        </p:txBody>
      </p:sp>
    </p:spTree>
    <p:extLst>
      <p:ext uri="{BB962C8B-B14F-4D97-AF65-F5344CB8AC3E}">
        <p14:creationId xmlns:p14="http://schemas.microsoft.com/office/powerpoint/2010/main" xmlns="" val="1836472022"/>
      </p:ext>
    </p:extLst>
  </p:cSld>
  <p:clrMapOvr>
    <a:masterClrMapping/>
  </p:clrMapOvr>
  <p:transition spd="med">
    <p:pull/>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C569D86-8EF3-A94D-AF7D-4E12745F29AA}"/>
              </a:ext>
            </a:extLst>
          </p:cNvPr>
          <p:cNvSpPr>
            <a:spLocks noGrp="1"/>
          </p:cNvSpPr>
          <p:nvPr>
            <p:ph type="title"/>
          </p:nvPr>
        </p:nvSpPr>
        <p:spPr>
          <a:xfrm>
            <a:off x="762595" y="966206"/>
            <a:ext cx="7542014" cy="868845"/>
          </a:xfrm>
        </p:spPr>
        <p:txBody>
          <a:bodyPr anchor="ctr">
            <a:noAutofit/>
          </a:bodyPr>
          <a:lstStyle/>
          <a:p>
            <a:pPr marL="557213" indent="-557213" algn="ctr"/>
            <a:r>
              <a:rPr lang="en-IN" sz="4050" b="1" u="sng" dirty="0">
                <a:solidFill>
                  <a:schemeClr val="accent1"/>
                </a:solidFill>
              </a:rPr>
              <a:t>Air fuel Ratio(A/F Ratio)</a:t>
            </a:r>
            <a:endParaRPr lang="en-US" sz="4050" b="1" u="sng" dirty="0">
              <a:solidFill>
                <a:schemeClr val="accent1"/>
              </a:solidFill>
            </a:endParaRPr>
          </a:p>
        </p:txBody>
      </p:sp>
      <p:sp>
        <p:nvSpPr>
          <p:cNvPr id="3" name="Content Placeholder 2">
            <a:extLst>
              <a:ext uri="{FF2B5EF4-FFF2-40B4-BE49-F238E27FC236}">
                <a16:creationId xmlns:a16="http://schemas.microsoft.com/office/drawing/2014/main" xmlns="" id="{FAC68D71-F683-824D-901A-8935A1261691}"/>
              </a:ext>
            </a:extLst>
          </p:cNvPr>
          <p:cNvSpPr>
            <a:spLocks noGrp="1"/>
          </p:cNvSpPr>
          <p:nvPr>
            <p:ph idx="1"/>
          </p:nvPr>
        </p:nvSpPr>
        <p:spPr>
          <a:xfrm>
            <a:off x="1219673" y="2077154"/>
            <a:ext cx="5847405" cy="2998371"/>
          </a:xfrm>
        </p:spPr>
        <p:txBody>
          <a:bodyPr>
            <a:normAutofit fontScale="77500" lnSpcReduction="20000"/>
          </a:bodyPr>
          <a:lstStyle/>
          <a:p>
            <a:pPr marL="0" indent="0">
              <a:lnSpc>
                <a:spcPct val="200000"/>
              </a:lnSpc>
              <a:buNone/>
            </a:pPr>
            <a:r>
              <a:rPr lang="en-IN" sz="1800" b="1" dirty="0" smtClean="0"/>
              <a:t>The </a:t>
            </a:r>
            <a:r>
              <a:rPr lang="en-IN" sz="1800" b="1" dirty="0"/>
              <a:t>ratio in which air is mixed with fuel for the purpose of combustion is called air fuel ratio.</a:t>
            </a:r>
          </a:p>
          <a:p>
            <a:pPr marL="0" indent="0">
              <a:lnSpc>
                <a:spcPct val="200000"/>
              </a:lnSpc>
              <a:buNone/>
            </a:pPr>
            <a:r>
              <a:rPr lang="en-IN" sz="1800" b="1" dirty="0"/>
              <a:t>Air and fuel are mixed to form three different types of mixture:-</a:t>
            </a:r>
          </a:p>
          <a:p>
            <a:pPr marL="385763" indent="-385763">
              <a:lnSpc>
                <a:spcPct val="200000"/>
              </a:lnSpc>
              <a:buClr>
                <a:schemeClr val="tx1"/>
              </a:buClr>
              <a:buAutoNum type="arabicParenR"/>
            </a:pPr>
            <a:r>
              <a:rPr lang="en-IN" sz="1800" b="1" dirty="0"/>
              <a:t>Chemically correct mixture</a:t>
            </a:r>
          </a:p>
          <a:p>
            <a:pPr marL="385763" indent="-385763">
              <a:lnSpc>
                <a:spcPct val="200000"/>
              </a:lnSpc>
              <a:buClrTx/>
              <a:buAutoNum type="arabicParenR"/>
            </a:pPr>
            <a:r>
              <a:rPr lang="en-IN" sz="1800" b="1" dirty="0"/>
              <a:t>Rich mixture</a:t>
            </a:r>
          </a:p>
          <a:p>
            <a:pPr marL="385763" indent="-385763">
              <a:lnSpc>
                <a:spcPct val="200000"/>
              </a:lnSpc>
              <a:buClrTx/>
              <a:buFont typeface="+mj-lt"/>
              <a:buAutoNum type="arabicParenR"/>
            </a:pPr>
            <a:r>
              <a:rPr lang="en-IN" sz="1800" b="1" dirty="0"/>
              <a:t>Lean mixture</a:t>
            </a:r>
            <a:endParaRPr lang="en-US" sz="1800" b="1" dirty="0"/>
          </a:p>
        </p:txBody>
      </p:sp>
    </p:spTree>
    <p:extLst>
      <p:ext uri="{BB962C8B-B14F-4D97-AF65-F5344CB8AC3E}">
        <p14:creationId xmlns:p14="http://schemas.microsoft.com/office/powerpoint/2010/main" xmlns="" val="1817090367"/>
      </p:ext>
    </p:extLst>
  </p:cSld>
  <p:clrMapOvr>
    <a:masterClrMapping/>
  </p:clrMapOvr>
  <p:transition spd="med">
    <p:pull/>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9CFB48-726F-7640-BE41-871034A50317}"/>
              </a:ext>
            </a:extLst>
          </p:cNvPr>
          <p:cNvSpPr>
            <a:spLocks noGrp="1"/>
          </p:cNvSpPr>
          <p:nvPr>
            <p:ph type="title"/>
          </p:nvPr>
        </p:nvSpPr>
        <p:spPr>
          <a:xfrm>
            <a:off x="937618" y="1178719"/>
            <a:ext cx="6989987" cy="736700"/>
          </a:xfrm>
        </p:spPr>
        <p:txBody>
          <a:bodyPr anchor="ctr">
            <a:noAutofit/>
          </a:bodyPr>
          <a:lstStyle/>
          <a:p>
            <a:pPr marL="428625" indent="-428625" algn="ctr"/>
            <a:r>
              <a:rPr lang="en-IN" sz="4050" b="1" u="sng" dirty="0">
                <a:solidFill>
                  <a:schemeClr val="accent5">
                    <a:lumMod val="75000"/>
                  </a:schemeClr>
                </a:solidFill>
              </a:rPr>
              <a:t>Types of carburettors:-</a:t>
            </a:r>
            <a:endParaRPr lang="en-US" sz="4050" b="1" u="sng" dirty="0">
              <a:solidFill>
                <a:schemeClr val="accent5">
                  <a:lumMod val="75000"/>
                </a:schemeClr>
              </a:solidFill>
            </a:endParaRPr>
          </a:p>
        </p:txBody>
      </p:sp>
      <p:sp>
        <p:nvSpPr>
          <p:cNvPr id="3" name="Content Placeholder 2">
            <a:extLst>
              <a:ext uri="{FF2B5EF4-FFF2-40B4-BE49-F238E27FC236}">
                <a16:creationId xmlns:a16="http://schemas.microsoft.com/office/drawing/2014/main" xmlns="" id="{E6AC1799-18C1-8B42-9E4D-1B70245293CF}"/>
              </a:ext>
            </a:extLst>
          </p:cNvPr>
          <p:cNvSpPr>
            <a:spLocks noGrp="1"/>
          </p:cNvSpPr>
          <p:nvPr>
            <p:ph idx="1"/>
          </p:nvPr>
        </p:nvSpPr>
        <p:spPr>
          <a:xfrm>
            <a:off x="1343500" y="2262392"/>
            <a:ext cx="5847405" cy="2998371"/>
          </a:xfrm>
        </p:spPr>
        <p:txBody>
          <a:bodyPr>
            <a:normAutofit/>
          </a:bodyPr>
          <a:lstStyle/>
          <a:p>
            <a:pPr marL="385763" indent="-385763">
              <a:lnSpc>
                <a:spcPct val="200000"/>
              </a:lnSpc>
              <a:buClrTx/>
              <a:buAutoNum type="arabicParenR"/>
            </a:pPr>
            <a:r>
              <a:rPr lang="en-IN" sz="1800" dirty="0" err="1"/>
              <a:t>Updraught</a:t>
            </a:r>
            <a:r>
              <a:rPr lang="en-IN" sz="1800" dirty="0"/>
              <a:t> type.</a:t>
            </a:r>
          </a:p>
          <a:p>
            <a:pPr marL="385763" indent="-385763">
              <a:lnSpc>
                <a:spcPct val="200000"/>
              </a:lnSpc>
              <a:buClrTx/>
              <a:buFont typeface="+mj-lt"/>
              <a:buAutoNum type="arabicParenR"/>
            </a:pPr>
            <a:r>
              <a:rPr lang="en-IN" sz="1800" dirty="0" smtClean="0"/>
              <a:t>Downdraught </a:t>
            </a:r>
            <a:r>
              <a:rPr lang="en-IN" sz="1800" dirty="0"/>
              <a:t>type.</a:t>
            </a:r>
          </a:p>
          <a:p>
            <a:pPr marL="385763" indent="-385763">
              <a:lnSpc>
                <a:spcPct val="200000"/>
              </a:lnSpc>
              <a:buClrTx/>
              <a:buAutoNum type="arabicParenR"/>
            </a:pPr>
            <a:r>
              <a:rPr lang="en-IN" sz="1800" dirty="0"/>
              <a:t>Horizontal type.</a:t>
            </a:r>
            <a:endParaRPr lang="en-US" sz="1800" dirty="0"/>
          </a:p>
        </p:txBody>
      </p:sp>
    </p:spTree>
    <p:extLst>
      <p:ext uri="{BB962C8B-B14F-4D97-AF65-F5344CB8AC3E}">
        <p14:creationId xmlns:p14="http://schemas.microsoft.com/office/powerpoint/2010/main" xmlns="" val="3558531722"/>
      </p:ext>
    </p:extLst>
  </p:cSld>
  <p:clrMapOvr>
    <a:masterClrMapping/>
  </p:clrMapOvr>
  <p:transition spd="med">
    <p:pull/>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36924A-C75F-074C-9297-B953E0CBF860}"/>
              </a:ext>
            </a:extLst>
          </p:cNvPr>
          <p:cNvSpPr>
            <a:spLocks noGrp="1"/>
          </p:cNvSpPr>
          <p:nvPr>
            <p:ph type="title"/>
          </p:nvPr>
        </p:nvSpPr>
        <p:spPr>
          <a:xfrm>
            <a:off x="843854" y="857250"/>
            <a:ext cx="7083750" cy="1458842"/>
          </a:xfrm>
        </p:spPr>
        <p:txBody>
          <a:bodyPr anchor="ctr">
            <a:noAutofit/>
          </a:bodyPr>
          <a:lstStyle/>
          <a:p>
            <a:pPr marL="557213" indent="-557213" algn="ctr"/>
            <a:r>
              <a:rPr lang="en-IN" sz="4050" b="1" u="sng" dirty="0">
                <a:solidFill>
                  <a:schemeClr val="accent6">
                    <a:lumMod val="75000"/>
                  </a:schemeClr>
                </a:solidFill>
              </a:rPr>
              <a:t>Mixture requirements at different conditions</a:t>
            </a:r>
            <a:endParaRPr lang="en-US" sz="4050" b="1" u="sng" dirty="0">
              <a:solidFill>
                <a:schemeClr val="accent6">
                  <a:lumMod val="75000"/>
                </a:schemeClr>
              </a:solidFill>
            </a:endParaRPr>
          </a:p>
        </p:txBody>
      </p:sp>
      <p:sp>
        <p:nvSpPr>
          <p:cNvPr id="3" name="Content Placeholder 2">
            <a:extLst>
              <a:ext uri="{FF2B5EF4-FFF2-40B4-BE49-F238E27FC236}">
                <a16:creationId xmlns:a16="http://schemas.microsoft.com/office/drawing/2014/main" xmlns="" id="{B3294ADF-0A48-D54E-82AA-E3ABC9806E2D}"/>
              </a:ext>
            </a:extLst>
          </p:cNvPr>
          <p:cNvSpPr>
            <a:spLocks noGrp="1"/>
          </p:cNvSpPr>
          <p:nvPr>
            <p:ph idx="1"/>
          </p:nvPr>
        </p:nvSpPr>
        <p:spPr>
          <a:xfrm>
            <a:off x="1462027" y="2530122"/>
            <a:ext cx="5847405" cy="2998371"/>
          </a:xfrm>
        </p:spPr>
        <p:txBody>
          <a:bodyPr>
            <a:normAutofit/>
          </a:bodyPr>
          <a:lstStyle/>
          <a:p>
            <a:pPr marL="0" indent="0">
              <a:buNone/>
            </a:pPr>
            <a:r>
              <a:rPr lang="en-IN" sz="1800" dirty="0" smtClean="0"/>
              <a:t>These </a:t>
            </a:r>
            <a:r>
              <a:rPr lang="en-IN" sz="1800" dirty="0"/>
              <a:t>various requirements lf SI engine are as follow:-</a:t>
            </a:r>
          </a:p>
          <a:p>
            <a:pPr marL="0" indent="0">
              <a:buNone/>
            </a:pPr>
            <a:r>
              <a:rPr lang="en-IN" sz="1800" dirty="0"/>
              <a:t>1)Air fuel ratio during starting.</a:t>
            </a:r>
          </a:p>
          <a:p>
            <a:pPr marL="0" indent="0">
              <a:buNone/>
            </a:pPr>
            <a:r>
              <a:rPr lang="en-IN" sz="1800" dirty="0"/>
              <a:t>2)Air fuel ratio during economy running.</a:t>
            </a:r>
          </a:p>
          <a:p>
            <a:pPr marL="0" indent="0">
              <a:buNone/>
            </a:pPr>
            <a:r>
              <a:rPr lang="en-IN" sz="1800" dirty="0"/>
              <a:t>3)Air fuel ratio for power range.</a:t>
            </a:r>
          </a:p>
          <a:p>
            <a:pPr marL="0" indent="0">
              <a:buNone/>
            </a:pPr>
            <a:r>
              <a:rPr lang="en-IN" sz="1800" dirty="0"/>
              <a:t>4)Air fuel ratio during acceleration.</a:t>
            </a:r>
          </a:p>
          <a:p>
            <a:pPr marL="0" indent="0">
              <a:buNone/>
            </a:pPr>
            <a:r>
              <a:rPr lang="en-IN" sz="1800" dirty="0"/>
              <a:t>5)Air fuel ratio for maximum economy of fuel</a:t>
            </a:r>
            <a:endParaRPr lang="en-US" sz="1800" dirty="0"/>
          </a:p>
        </p:txBody>
      </p:sp>
    </p:spTree>
    <p:extLst>
      <p:ext uri="{BB962C8B-B14F-4D97-AF65-F5344CB8AC3E}">
        <p14:creationId xmlns:p14="http://schemas.microsoft.com/office/powerpoint/2010/main" xmlns="" val="67949367"/>
      </p:ext>
    </p:extLst>
  </p:cSld>
  <p:clrMapOvr>
    <a:masterClrMapping/>
  </p:clrMapOvr>
  <p:transition spd="med">
    <p:pull/>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057B6B8-D9CB-DE46-AAA3-EFF97B07604E}"/>
              </a:ext>
            </a:extLst>
          </p:cNvPr>
          <p:cNvSpPr>
            <a:spLocks noGrp="1"/>
          </p:cNvSpPr>
          <p:nvPr>
            <p:ph type="title"/>
          </p:nvPr>
        </p:nvSpPr>
        <p:spPr>
          <a:xfrm>
            <a:off x="790278" y="996559"/>
            <a:ext cx="7324850" cy="933437"/>
          </a:xfrm>
        </p:spPr>
        <p:txBody>
          <a:bodyPr>
            <a:normAutofit/>
          </a:bodyPr>
          <a:lstStyle/>
          <a:p>
            <a:pPr marL="428625" indent="-428625" algn="ctr"/>
            <a:r>
              <a:rPr lang="en-IN" sz="4050" b="1" u="sng" dirty="0">
                <a:solidFill>
                  <a:schemeClr val="accent2"/>
                </a:solidFill>
              </a:rPr>
              <a:t>Simple </a:t>
            </a:r>
            <a:r>
              <a:rPr lang="en-IN" sz="4050" b="1" u="sng" dirty="0" smtClean="0">
                <a:solidFill>
                  <a:schemeClr val="accent2"/>
                </a:solidFill>
              </a:rPr>
              <a:t>Carburettor</a:t>
            </a:r>
            <a:endParaRPr lang="en-US" sz="4050" b="1" u="sng" dirty="0">
              <a:solidFill>
                <a:schemeClr val="accent2"/>
              </a:solidFill>
            </a:endParaRPr>
          </a:p>
        </p:txBody>
      </p:sp>
      <p:pic>
        <p:nvPicPr>
          <p:cNvPr id="4" name="Picture 4">
            <a:extLst>
              <a:ext uri="{FF2B5EF4-FFF2-40B4-BE49-F238E27FC236}">
                <a16:creationId xmlns:a16="http://schemas.microsoft.com/office/drawing/2014/main" xmlns="" id="{CEDE58F3-8250-5B4C-B2CD-B09BEC506343}"/>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43000" y="1905000"/>
            <a:ext cx="6324600" cy="4267200"/>
          </a:xfrm>
          <a:prstGeom prst="rect">
            <a:avLst/>
          </a:prstGeom>
        </p:spPr>
      </p:pic>
    </p:spTree>
    <p:extLst>
      <p:ext uri="{BB962C8B-B14F-4D97-AF65-F5344CB8AC3E}">
        <p14:creationId xmlns:p14="http://schemas.microsoft.com/office/powerpoint/2010/main" xmlns="" val="405849813"/>
      </p:ext>
    </p:extLst>
  </p:cSld>
  <p:clrMapOvr>
    <a:masterClrMapping/>
  </p:clrMapOvr>
  <p:transition spd="med">
    <p:pull/>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C5EED6-F58A-F94D-8853-BFC1F68DC5DC}"/>
              </a:ext>
            </a:extLst>
          </p:cNvPr>
          <p:cNvSpPr>
            <a:spLocks noGrp="1"/>
          </p:cNvSpPr>
          <p:nvPr>
            <p:ph type="title"/>
          </p:nvPr>
        </p:nvSpPr>
        <p:spPr>
          <a:xfrm>
            <a:off x="790277" y="857250"/>
            <a:ext cx="7137327" cy="918366"/>
          </a:xfrm>
        </p:spPr>
        <p:txBody>
          <a:bodyPr>
            <a:noAutofit/>
          </a:bodyPr>
          <a:lstStyle/>
          <a:p>
            <a:pPr marL="428625" indent="-428625" algn="ctr"/>
            <a:r>
              <a:rPr lang="en-IN" sz="4050" b="1" u="sng" dirty="0">
                <a:solidFill>
                  <a:schemeClr val="accent6"/>
                </a:solidFill>
              </a:rPr>
              <a:t>Functions of </a:t>
            </a:r>
            <a:r>
              <a:rPr lang="en-IN" sz="4050" b="1" u="sng" dirty="0" smtClean="0">
                <a:solidFill>
                  <a:schemeClr val="accent6"/>
                </a:solidFill>
              </a:rPr>
              <a:t>carburettor</a:t>
            </a:r>
            <a:endParaRPr lang="en-US" sz="4050" b="1" u="sng" dirty="0">
              <a:solidFill>
                <a:schemeClr val="accent6"/>
              </a:solidFill>
            </a:endParaRPr>
          </a:p>
        </p:txBody>
      </p:sp>
      <p:sp>
        <p:nvSpPr>
          <p:cNvPr id="3" name="Content Placeholder 2">
            <a:extLst>
              <a:ext uri="{FF2B5EF4-FFF2-40B4-BE49-F238E27FC236}">
                <a16:creationId xmlns:a16="http://schemas.microsoft.com/office/drawing/2014/main" xmlns="" id="{06BE6F81-BB27-D04F-B72E-29C00C1F946C}"/>
              </a:ext>
            </a:extLst>
          </p:cNvPr>
          <p:cNvSpPr>
            <a:spLocks noGrp="1"/>
          </p:cNvSpPr>
          <p:nvPr>
            <p:ph idx="1"/>
          </p:nvPr>
        </p:nvSpPr>
        <p:spPr>
          <a:xfrm>
            <a:off x="1524000" y="2209800"/>
            <a:ext cx="5847405" cy="2998371"/>
          </a:xfrm>
        </p:spPr>
        <p:txBody>
          <a:bodyPr>
            <a:noAutofit/>
          </a:bodyPr>
          <a:lstStyle/>
          <a:p>
            <a:pPr marL="0" indent="0">
              <a:buNone/>
            </a:pPr>
            <a:r>
              <a:rPr lang="en-IN" sz="1800" dirty="0" smtClean="0"/>
              <a:t>A carburettor </a:t>
            </a:r>
            <a:r>
              <a:rPr lang="en-IN" sz="1800" dirty="0"/>
              <a:t>should perform the following functions:-</a:t>
            </a:r>
          </a:p>
          <a:p>
            <a:pPr marL="385763" indent="-385763">
              <a:buNone/>
            </a:pPr>
            <a:r>
              <a:rPr lang="en-IN" sz="1800" dirty="0" smtClean="0"/>
              <a:t>1)Maintain a small reserve of petrol under a constant head.</a:t>
            </a:r>
          </a:p>
          <a:p>
            <a:pPr marL="0" indent="0">
              <a:buNone/>
            </a:pPr>
            <a:r>
              <a:rPr lang="en-IN" sz="1800" dirty="0" smtClean="0"/>
              <a:t>2)Vaporise </a:t>
            </a:r>
            <a:r>
              <a:rPr lang="en-IN" sz="1800" dirty="0"/>
              <a:t>the liquid fuel by means of engine suction and to perform uniform mixture with the air.</a:t>
            </a:r>
          </a:p>
          <a:p>
            <a:pPr marL="0" indent="0">
              <a:buNone/>
            </a:pPr>
            <a:r>
              <a:rPr lang="en-IN" sz="1800" dirty="0"/>
              <a:t>3)Supply the correct mixture of air and </a:t>
            </a:r>
            <a:r>
              <a:rPr lang="en-IN" sz="1800" dirty="0" smtClean="0"/>
              <a:t>fuel according </a:t>
            </a:r>
            <a:r>
              <a:rPr lang="en-IN" sz="1800" dirty="0"/>
              <a:t>to the load requirements of engine.</a:t>
            </a:r>
          </a:p>
          <a:p>
            <a:pPr marL="0" indent="0">
              <a:buNone/>
            </a:pPr>
            <a:r>
              <a:rPr lang="en-IN" sz="1800" dirty="0"/>
              <a:t>4) Provide rich mixture for starting of engine and during acceleration.</a:t>
            </a:r>
            <a:endParaRPr lang="en-US" sz="1800" dirty="0"/>
          </a:p>
        </p:txBody>
      </p:sp>
    </p:spTree>
    <p:extLst>
      <p:ext uri="{BB962C8B-B14F-4D97-AF65-F5344CB8AC3E}">
        <p14:creationId xmlns:p14="http://schemas.microsoft.com/office/powerpoint/2010/main" xmlns="" val="3247585954"/>
      </p:ext>
    </p:extLst>
  </p:cSld>
  <p:clrMapOvr>
    <a:masterClrMapping/>
  </p:clrMapOvr>
  <p:transition spd="med">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xmlns="" id="{97F143C5-B883-3A42-BBAD-5DE857FDFA52}"/>
              </a:ext>
            </a:extLst>
          </p:cNvPr>
          <p:cNvSpPr txBox="1">
            <a:spLocks noGrp="1"/>
          </p:cNvSpPr>
          <p:nvPr>
            <p:ph type="title"/>
          </p:nvPr>
        </p:nvSpPr>
        <p:spPr>
          <a:prstGeom prst="rect">
            <a:avLst/>
          </a:prstGeom>
        </p:spPr>
        <p:style>
          <a:lnRef idx="2">
            <a:schemeClr val="accent3"/>
          </a:lnRef>
          <a:fillRef idx="1">
            <a:schemeClr val="lt1"/>
          </a:fillRef>
          <a:effectRef idx="0">
            <a:schemeClr val="accent3"/>
          </a:effectRef>
          <a:fontRef idx="minor">
            <a:schemeClr val="dk1"/>
          </a:fontRef>
        </p:style>
        <p:txBody>
          <a:bodyPr vert="horz" rtlCol="0" anchor="ctr">
            <a:norm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pPr algn="ctr"/>
            <a:r>
              <a:rPr lang="en-US" sz="6000" u="sng" dirty="0">
                <a:solidFill>
                  <a:srgbClr val="FF0000"/>
                </a:solidFill>
              </a:rPr>
              <a:t>INTRODUCTION</a:t>
            </a:r>
          </a:p>
        </p:txBody>
      </p:sp>
      <p:sp>
        <p:nvSpPr>
          <p:cNvPr id="7" name="Subtitle 2">
            <a:extLst>
              <a:ext uri="{FF2B5EF4-FFF2-40B4-BE49-F238E27FC236}">
                <a16:creationId xmlns:a16="http://schemas.microsoft.com/office/drawing/2014/main" xmlns="" id="{1E2BBF1E-4147-CF4B-8352-DDFC190017F3}"/>
              </a:ext>
            </a:extLst>
          </p:cNvPr>
          <p:cNvSpPr txBox="1">
            <a:spLocks noGrp="1"/>
          </p:cNvSpPr>
          <p:nvPr>
            <p:ph idx="1"/>
          </p:nvPr>
        </p:nvSpPr>
        <p:spPr>
          <a:xfrm>
            <a:off x="457200" y="1481328"/>
            <a:ext cx="8229600" cy="4410565"/>
          </a:xfrm>
          <a:prstGeom prst="rect">
            <a:avLst/>
          </a:prstGeom>
        </p:spPr>
        <p:style>
          <a:lnRef idx="2">
            <a:schemeClr val="accent3"/>
          </a:lnRef>
          <a:fillRef idx="1">
            <a:schemeClr val="lt1"/>
          </a:fillRef>
          <a:effectRef idx="0">
            <a:schemeClr val="accent3"/>
          </a:effectRef>
          <a:fontRef idx="minor">
            <a:schemeClr val="dk1"/>
          </a:fontRef>
        </p:style>
        <p:txBody>
          <a:bodyPr vert="horz" anchor="ct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dk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dk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dk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dk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dk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dk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dk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dk1"/>
                </a:solidFill>
                <a:latin typeface="+mn-lt"/>
                <a:ea typeface="+mn-ea"/>
                <a:cs typeface="+mn-cs"/>
              </a:defRPr>
            </a:lvl9pPr>
            <a:extLst/>
          </a:lstStyle>
          <a:p>
            <a:pPr>
              <a:buNone/>
            </a:pPr>
            <a:r>
              <a:rPr lang="en-US" sz="4000" dirty="0">
                <a:solidFill>
                  <a:schemeClr val="tx1"/>
                </a:solidFill>
              </a:rPr>
              <a:t> </a:t>
            </a:r>
            <a:r>
              <a:rPr lang="en-US" sz="4000" dirty="0" smtClean="0">
                <a:solidFill>
                  <a:schemeClr val="tx1"/>
                </a:solidFill>
              </a:rPr>
              <a:t> I.C </a:t>
            </a:r>
            <a:r>
              <a:rPr lang="en-US" sz="4000" dirty="0">
                <a:solidFill>
                  <a:schemeClr val="tx1"/>
                </a:solidFill>
              </a:rPr>
              <a:t>ENGINES:- It is a device which </a:t>
            </a:r>
            <a:r>
              <a:rPr lang="en-GB" sz="4000" dirty="0">
                <a:solidFill>
                  <a:schemeClr val="tx1"/>
                </a:solidFill>
              </a:rPr>
              <a:t>converts</a:t>
            </a:r>
            <a:r>
              <a:rPr lang="en-US" sz="4000" dirty="0">
                <a:solidFill>
                  <a:schemeClr val="tx1"/>
                </a:solidFill>
              </a:rPr>
              <a:t> the chemical </a:t>
            </a:r>
            <a:r>
              <a:rPr lang="en-US" sz="4000" dirty="0" smtClean="0">
                <a:solidFill>
                  <a:schemeClr val="tx1"/>
                </a:solidFill>
              </a:rPr>
              <a:t>energy </a:t>
            </a:r>
            <a:r>
              <a:rPr lang="en-US" sz="4000" dirty="0">
                <a:solidFill>
                  <a:schemeClr val="tx1"/>
                </a:solidFill>
              </a:rPr>
              <a:t>of fuel into thermal energy and then uses this </a:t>
            </a:r>
            <a:r>
              <a:rPr lang="en-US" sz="4000" dirty="0" smtClean="0">
                <a:solidFill>
                  <a:schemeClr val="tx1"/>
                </a:solidFill>
              </a:rPr>
              <a:t>energy </a:t>
            </a:r>
            <a:r>
              <a:rPr lang="en-US" sz="4000" dirty="0">
                <a:solidFill>
                  <a:schemeClr val="tx1"/>
                </a:solidFill>
              </a:rPr>
              <a:t>to produce </a:t>
            </a:r>
            <a:r>
              <a:rPr lang="en-GB" sz="4000" dirty="0">
                <a:solidFill>
                  <a:schemeClr val="tx1"/>
                </a:solidFill>
              </a:rPr>
              <a:t>m</a:t>
            </a:r>
            <a:r>
              <a:rPr lang="en-US" sz="4000" dirty="0" err="1">
                <a:solidFill>
                  <a:schemeClr val="tx1"/>
                </a:solidFill>
              </a:rPr>
              <a:t>echanical</a:t>
            </a:r>
            <a:r>
              <a:rPr lang="en-US" sz="4000" dirty="0">
                <a:solidFill>
                  <a:schemeClr val="tx1"/>
                </a:solidFill>
              </a:rPr>
              <a:t> </a:t>
            </a:r>
            <a:r>
              <a:rPr lang="en-US" sz="4000" dirty="0" smtClean="0">
                <a:solidFill>
                  <a:schemeClr val="tx1"/>
                </a:solidFill>
              </a:rPr>
              <a:t>work.</a:t>
            </a:r>
            <a:endParaRPr lang="en-US" sz="4000" dirty="0">
              <a:solidFill>
                <a:schemeClr val="tx1"/>
              </a:solidFill>
            </a:endParaRPr>
          </a:p>
        </p:txBody>
      </p:sp>
    </p:spTree>
    <p:extLst>
      <p:ext uri="{BB962C8B-B14F-4D97-AF65-F5344CB8AC3E}">
        <p14:creationId xmlns:p14="http://schemas.microsoft.com/office/powerpoint/2010/main" xmlns="" val="4129625390"/>
      </p:ext>
    </p:extLst>
  </p:cSld>
  <p:clrMapOvr>
    <a:masterClrMapping/>
  </p:clrMapOvr>
  <p:transition spd="med">
    <p:pull/>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A4725AD-D817-E342-901B-A9BD2C44ADCF}"/>
              </a:ext>
            </a:extLst>
          </p:cNvPr>
          <p:cNvSpPr>
            <a:spLocks noGrp="1"/>
          </p:cNvSpPr>
          <p:nvPr>
            <p:ph type="title"/>
          </p:nvPr>
        </p:nvSpPr>
        <p:spPr>
          <a:xfrm>
            <a:off x="802419" y="228600"/>
            <a:ext cx="7539163" cy="1905000"/>
          </a:xfrm>
        </p:spPr>
        <p:txBody>
          <a:bodyPr>
            <a:noAutofit/>
          </a:bodyPr>
          <a:lstStyle/>
          <a:p>
            <a:pPr marL="428625" indent="-428625" algn="ctr"/>
            <a:r>
              <a:rPr lang="en-IN" sz="3200" b="1" u="sng" dirty="0">
                <a:solidFill>
                  <a:srgbClr val="00B050"/>
                </a:solidFill>
              </a:rPr>
              <a:t>Applications of simple </a:t>
            </a:r>
            <a:r>
              <a:rPr lang="en-IN" sz="3200" b="1" u="sng" dirty="0" smtClean="0">
                <a:solidFill>
                  <a:srgbClr val="00B050"/>
                </a:solidFill>
              </a:rPr>
              <a:t>carburettor:-</a:t>
            </a:r>
            <a:endParaRPr lang="en-US" sz="3200" b="1" u="sng" dirty="0">
              <a:solidFill>
                <a:srgbClr val="00B050"/>
              </a:solidFill>
            </a:endParaRPr>
          </a:p>
        </p:txBody>
      </p:sp>
      <p:sp>
        <p:nvSpPr>
          <p:cNvPr id="3" name="Content Placeholder 2">
            <a:extLst>
              <a:ext uri="{FF2B5EF4-FFF2-40B4-BE49-F238E27FC236}">
                <a16:creationId xmlns:a16="http://schemas.microsoft.com/office/drawing/2014/main" xmlns="" id="{FB861804-2AC0-EE4B-BB72-4FECA4F466E2}"/>
              </a:ext>
            </a:extLst>
          </p:cNvPr>
          <p:cNvSpPr>
            <a:spLocks noGrp="1"/>
          </p:cNvSpPr>
          <p:nvPr>
            <p:ph idx="1"/>
          </p:nvPr>
        </p:nvSpPr>
        <p:spPr>
          <a:xfrm>
            <a:off x="1396286" y="2396337"/>
            <a:ext cx="5968748" cy="2998371"/>
          </a:xfrm>
        </p:spPr>
        <p:txBody>
          <a:bodyPr>
            <a:normAutofit/>
          </a:bodyPr>
          <a:lstStyle/>
          <a:p>
            <a:pPr marL="0" indent="0">
              <a:buNone/>
            </a:pPr>
            <a:r>
              <a:rPr lang="en-IN" sz="1800" dirty="0" smtClean="0"/>
              <a:t>The </a:t>
            </a:r>
            <a:r>
              <a:rPr lang="en-IN" sz="1800" dirty="0"/>
              <a:t>applications are:-</a:t>
            </a:r>
          </a:p>
          <a:p>
            <a:pPr marL="0" indent="0">
              <a:buNone/>
            </a:pPr>
            <a:r>
              <a:rPr lang="en-IN" sz="1800" dirty="0"/>
              <a:t>1)It is fitted on small stationary petrol engine to run at constant speed.</a:t>
            </a:r>
          </a:p>
          <a:p>
            <a:pPr marL="0" indent="0">
              <a:buNone/>
            </a:pPr>
            <a:r>
              <a:rPr lang="en-IN" sz="1800" dirty="0"/>
              <a:t>2)It is also fitted on small portable petrol engine for agriculture and horticulture sector.</a:t>
            </a:r>
            <a:endParaRPr lang="en-US" sz="1800" dirty="0"/>
          </a:p>
        </p:txBody>
      </p:sp>
    </p:spTree>
    <p:extLst>
      <p:ext uri="{BB962C8B-B14F-4D97-AF65-F5344CB8AC3E}">
        <p14:creationId xmlns:p14="http://schemas.microsoft.com/office/powerpoint/2010/main" xmlns="" val="1882267279"/>
      </p:ext>
    </p:extLst>
  </p:cSld>
  <p:clrMapOvr>
    <a:masterClrMapping/>
  </p:clrMapOvr>
  <p:transition spd="med">
    <p:pull/>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42DEDBF-50E8-054D-887A-F5572FBB841F}"/>
              </a:ext>
            </a:extLst>
          </p:cNvPr>
          <p:cNvSpPr>
            <a:spLocks noGrp="1"/>
          </p:cNvSpPr>
          <p:nvPr>
            <p:ph type="title"/>
          </p:nvPr>
        </p:nvSpPr>
        <p:spPr>
          <a:xfrm>
            <a:off x="793533" y="963431"/>
            <a:ext cx="5968748" cy="807922"/>
          </a:xfrm>
        </p:spPr>
        <p:txBody>
          <a:bodyPr>
            <a:normAutofit/>
          </a:bodyPr>
          <a:lstStyle/>
          <a:p>
            <a:pPr marL="428625" indent="-428625" algn="ctr"/>
            <a:r>
              <a:rPr lang="en-IN" sz="4050" b="1" u="sng" dirty="0">
                <a:solidFill>
                  <a:schemeClr val="accent5"/>
                </a:solidFill>
              </a:rPr>
              <a:t>MPFI System</a:t>
            </a:r>
            <a:endParaRPr lang="en-US" sz="4050" b="1" u="sng" dirty="0">
              <a:solidFill>
                <a:schemeClr val="accent5"/>
              </a:solidFill>
            </a:endParaRPr>
          </a:p>
        </p:txBody>
      </p:sp>
      <p:pic>
        <p:nvPicPr>
          <p:cNvPr id="4" name="Picture 4">
            <a:extLst>
              <a:ext uri="{FF2B5EF4-FFF2-40B4-BE49-F238E27FC236}">
                <a16:creationId xmlns:a16="http://schemas.microsoft.com/office/drawing/2014/main" xmlns="" id="{62494B98-9B86-6B46-BBBC-4D521DC10F12}"/>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685800" y="2057400"/>
            <a:ext cx="7239000" cy="4343400"/>
          </a:xfrm>
          <a:prstGeom prst="rect">
            <a:avLst/>
          </a:prstGeom>
        </p:spPr>
      </p:pic>
    </p:spTree>
    <p:extLst>
      <p:ext uri="{BB962C8B-B14F-4D97-AF65-F5344CB8AC3E}">
        <p14:creationId xmlns:p14="http://schemas.microsoft.com/office/powerpoint/2010/main" xmlns="" val="3525088692"/>
      </p:ext>
    </p:extLst>
  </p:cSld>
  <p:clrMapOvr>
    <a:masterClrMapping/>
  </p:clrMapOvr>
  <p:transition spd="med">
    <p:pull/>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73A7F2-34EC-3F46-962A-2E4E5C6257A6}"/>
              </a:ext>
            </a:extLst>
          </p:cNvPr>
          <p:cNvSpPr>
            <a:spLocks noGrp="1"/>
          </p:cNvSpPr>
          <p:nvPr>
            <p:ph type="title"/>
          </p:nvPr>
        </p:nvSpPr>
        <p:spPr>
          <a:xfrm>
            <a:off x="750095" y="1059331"/>
            <a:ext cx="7016776" cy="807922"/>
          </a:xfrm>
        </p:spPr>
        <p:txBody>
          <a:bodyPr>
            <a:normAutofit/>
          </a:bodyPr>
          <a:lstStyle/>
          <a:p>
            <a:pPr marL="428625" indent="-428625" algn="ctr"/>
            <a:r>
              <a:rPr lang="en-IN" sz="4050" b="1" u="sng" dirty="0">
                <a:solidFill>
                  <a:schemeClr val="accent3">
                    <a:lumMod val="75000"/>
                  </a:schemeClr>
                </a:solidFill>
              </a:rPr>
              <a:t>MPFI System:-</a:t>
            </a:r>
            <a:endParaRPr lang="en-US" sz="4050" b="1" u="sng" dirty="0">
              <a:solidFill>
                <a:schemeClr val="accent3">
                  <a:lumMod val="75000"/>
                </a:schemeClr>
              </a:solidFill>
            </a:endParaRPr>
          </a:p>
        </p:txBody>
      </p:sp>
      <p:sp>
        <p:nvSpPr>
          <p:cNvPr id="3" name="Content Placeholder 2">
            <a:extLst>
              <a:ext uri="{FF2B5EF4-FFF2-40B4-BE49-F238E27FC236}">
                <a16:creationId xmlns:a16="http://schemas.microsoft.com/office/drawing/2014/main" xmlns="" id="{5B8CAD21-2E99-F54E-9CFE-22CBE1719757}"/>
              </a:ext>
            </a:extLst>
          </p:cNvPr>
          <p:cNvSpPr>
            <a:spLocks noGrp="1"/>
          </p:cNvSpPr>
          <p:nvPr>
            <p:ph idx="1"/>
          </p:nvPr>
        </p:nvSpPr>
        <p:spPr>
          <a:xfrm>
            <a:off x="1334780" y="2057400"/>
            <a:ext cx="6209020" cy="3136391"/>
          </a:xfrm>
        </p:spPr>
        <p:txBody>
          <a:bodyPr>
            <a:normAutofit/>
          </a:bodyPr>
          <a:lstStyle/>
          <a:p>
            <a:r>
              <a:rPr lang="en-IN" sz="1800" dirty="0"/>
              <a:t>MPFI Stands for ‘Multi point fuel </a:t>
            </a:r>
            <a:r>
              <a:rPr lang="en-IN" sz="1800" dirty="0" err="1"/>
              <a:t>injection’.This</a:t>
            </a:r>
            <a:r>
              <a:rPr lang="en-IN" sz="1800" dirty="0"/>
              <a:t> system injects fuel into individual cylinders of the engine based upon commands obtained </a:t>
            </a:r>
            <a:r>
              <a:rPr lang="en-IN" sz="1800" dirty="0" err="1"/>
              <a:t>from’Engine</a:t>
            </a:r>
            <a:r>
              <a:rPr lang="en-IN" sz="1800" dirty="0"/>
              <a:t> Control Unit’</a:t>
            </a:r>
          </a:p>
          <a:p>
            <a:pPr marL="0" indent="0">
              <a:buNone/>
            </a:pPr>
            <a:r>
              <a:rPr lang="en-IN" sz="1800" dirty="0"/>
              <a:t>◆There are two types of fuel injection in MPFI System:-</a:t>
            </a:r>
          </a:p>
          <a:p>
            <a:pPr marL="0" indent="0">
              <a:buNone/>
            </a:pPr>
            <a:r>
              <a:rPr lang="en-IN" sz="1800" dirty="0"/>
              <a:t>1)Port Injection.</a:t>
            </a:r>
          </a:p>
          <a:p>
            <a:pPr marL="0" indent="0">
              <a:buNone/>
            </a:pPr>
            <a:r>
              <a:rPr lang="en-IN" sz="1800" dirty="0"/>
              <a:t>2) Throttle body Injection.</a:t>
            </a:r>
            <a:endParaRPr lang="en-US" sz="1800" dirty="0"/>
          </a:p>
        </p:txBody>
      </p:sp>
    </p:spTree>
    <p:extLst>
      <p:ext uri="{BB962C8B-B14F-4D97-AF65-F5344CB8AC3E}">
        <p14:creationId xmlns:p14="http://schemas.microsoft.com/office/powerpoint/2010/main" xmlns="" val="2700528134"/>
      </p:ext>
    </p:extLst>
  </p:cSld>
  <p:clrMapOvr>
    <a:masterClrMapping/>
  </p:clrMapOvr>
  <p:transition spd="med">
    <p:pull/>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D73A7F2-34EC-3F46-962A-2E4E5C6257A6}"/>
              </a:ext>
            </a:extLst>
          </p:cNvPr>
          <p:cNvSpPr>
            <a:spLocks noGrp="1"/>
          </p:cNvSpPr>
          <p:nvPr>
            <p:ph type="title"/>
          </p:nvPr>
        </p:nvSpPr>
        <p:spPr>
          <a:xfrm>
            <a:off x="750095" y="1059331"/>
            <a:ext cx="7016776" cy="807922"/>
          </a:xfrm>
        </p:spPr>
        <p:txBody>
          <a:bodyPr>
            <a:normAutofit/>
          </a:bodyPr>
          <a:lstStyle/>
          <a:p>
            <a:pPr marL="428625" indent="-428625" algn="l">
              <a:buFont typeface="Arial" panose="020B0604020202020204" pitchFamily="34" charset="0"/>
              <a:buChar char="•"/>
            </a:pPr>
            <a:r>
              <a:rPr lang="en-IN" sz="4050" b="1" i="1" u="sng">
                <a:solidFill>
                  <a:schemeClr val="accent3">
                    <a:lumMod val="75000"/>
                  </a:schemeClr>
                </a:solidFill>
              </a:rPr>
              <a:t>MPFI System:-</a:t>
            </a:r>
            <a:endParaRPr lang="en-US" sz="4050" b="1" i="1" u="sng">
              <a:solidFill>
                <a:schemeClr val="accent3">
                  <a:lumMod val="75000"/>
                </a:schemeClr>
              </a:solidFill>
            </a:endParaRPr>
          </a:p>
        </p:txBody>
      </p:sp>
      <p:sp>
        <p:nvSpPr>
          <p:cNvPr id="3" name="Content Placeholder 2">
            <a:extLst>
              <a:ext uri="{FF2B5EF4-FFF2-40B4-BE49-F238E27FC236}">
                <a16:creationId xmlns:a16="http://schemas.microsoft.com/office/drawing/2014/main" xmlns="" id="{5B8CAD21-2E99-F54E-9CFE-22CBE1719757}"/>
              </a:ext>
            </a:extLst>
          </p:cNvPr>
          <p:cNvSpPr>
            <a:spLocks noGrp="1"/>
          </p:cNvSpPr>
          <p:nvPr>
            <p:ph idx="1"/>
          </p:nvPr>
        </p:nvSpPr>
        <p:spPr>
          <a:xfrm>
            <a:off x="1334780" y="2195420"/>
            <a:ext cx="5847405" cy="2998371"/>
          </a:xfrm>
        </p:spPr>
        <p:txBody>
          <a:bodyPr>
            <a:normAutofit/>
          </a:bodyPr>
          <a:lstStyle/>
          <a:p>
            <a:r>
              <a:rPr lang="en-IN" sz="1800"/>
              <a:t>MPFI Stands for ‘Multi point fuel injection’.This system injects fuel into individual cylinders of the engine based upon commands obtained from’Engine Control Unit’</a:t>
            </a:r>
          </a:p>
          <a:p>
            <a:pPr marL="0" indent="0">
              <a:buNone/>
            </a:pPr>
            <a:r>
              <a:rPr lang="en-IN" sz="1800"/>
              <a:t>◆There are two types of fuel injection in MPFI System:-</a:t>
            </a:r>
          </a:p>
          <a:p>
            <a:pPr marL="0" indent="0">
              <a:buNone/>
            </a:pPr>
            <a:r>
              <a:rPr lang="en-IN" sz="1800"/>
              <a:t>1)Port Injection.</a:t>
            </a:r>
          </a:p>
          <a:p>
            <a:pPr marL="0" indent="0">
              <a:buNone/>
            </a:pPr>
            <a:r>
              <a:rPr lang="en-IN" sz="1800"/>
              <a:t>2) Throttle body Injection.</a:t>
            </a:r>
            <a:endParaRPr lang="en-US" sz="1800"/>
          </a:p>
        </p:txBody>
      </p:sp>
    </p:spTree>
    <p:extLst>
      <p:ext uri="{BB962C8B-B14F-4D97-AF65-F5344CB8AC3E}">
        <p14:creationId xmlns:p14="http://schemas.microsoft.com/office/powerpoint/2010/main" xmlns="" val="894333205"/>
      </p:ext>
    </p:extLst>
  </p:cSld>
  <p:clrMapOvr>
    <a:masterClrMapping/>
  </p:clrMapOvr>
  <p:transition spd="med">
    <p:pull/>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0"/>
            <a:ext cx="8229600" cy="1524000"/>
          </a:xfrm>
        </p:spPr>
        <p:txBody>
          <a:bodyPr>
            <a:noAutofit/>
          </a:bodyPr>
          <a:lstStyle/>
          <a:p>
            <a:r>
              <a:rPr lang="en-US" sz="3600" dirty="0"/>
              <a:t>                    </a:t>
            </a:r>
            <a:r>
              <a:rPr lang="en-US" sz="3600" u="sng" dirty="0"/>
              <a:t>CH.3</a:t>
            </a:r>
            <a:br>
              <a:rPr lang="en-US" sz="3600" u="sng" dirty="0"/>
            </a:br>
            <a:r>
              <a:rPr lang="en-US" sz="3600" u="sng" dirty="0"/>
              <a:t>FUEL SYSTEM OF DIESEL ENGINE</a:t>
            </a:r>
          </a:p>
        </p:txBody>
      </p:sp>
    </p:spTree>
  </p:cSld>
  <p:clrMapOvr>
    <a:masterClrMapping/>
  </p:clrMapOvr>
  <p:transition spd="med">
    <p:pull/>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(1). FUEL TANK,</a:t>
            </a:r>
          </a:p>
          <a:p>
            <a:r>
              <a:rPr lang="en-US" dirty="0"/>
              <a:t>(2). FUEL FEED PUMP,</a:t>
            </a:r>
          </a:p>
          <a:p>
            <a:r>
              <a:rPr lang="en-US" dirty="0"/>
              <a:t>(3). FUEL INJECTION PUMP,</a:t>
            </a:r>
          </a:p>
          <a:p>
            <a:r>
              <a:rPr lang="en-US" dirty="0"/>
              <a:t>(4). FUEL INJECTOR,</a:t>
            </a:r>
          </a:p>
          <a:p>
            <a:r>
              <a:rPr lang="en-US" dirty="0"/>
              <a:t>(5). FUEL FILTER.</a:t>
            </a:r>
          </a:p>
        </p:txBody>
      </p:sp>
      <p:sp>
        <p:nvSpPr>
          <p:cNvPr id="2" name="Title 1"/>
          <p:cNvSpPr>
            <a:spLocks noGrp="1"/>
          </p:cNvSpPr>
          <p:nvPr>
            <p:ph type="title"/>
          </p:nvPr>
        </p:nvSpPr>
        <p:spPr/>
        <p:txBody>
          <a:bodyPr>
            <a:normAutofit fontScale="90000"/>
          </a:bodyPr>
          <a:lstStyle/>
          <a:p>
            <a:r>
              <a:rPr lang="en-US" u="sng" dirty="0"/>
              <a:t>COMPONENTS OF A FUEL INJECTION SYSTEM</a:t>
            </a:r>
          </a:p>
        </p:txBody>
      </p:sp>
    </p:spTree>
  </p:cSld>
  <p:clrMapOvr>
    <a:masterClrMapping/>
  </p:clrMapOvr>
  <p:transition spd="med">
    <p:pull/>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76600"/>
            <a:ext cx="8229600" cy="838201"/>
          </a:xfrm>
        </p:spPr>
        <p:txBody>
          <a:bodyPr/>
          <a:lstStyle/>
          <a:p>
            <a:r>
              <a:rPr lang="en-US" dirty="0"/>
              <a:t>Fuel tank is used to store the fuel.</a:t>
            </a:r>
          </a:p>
        </p:txBody>
      </p:sp>
      <p:sp>
        <p:nvSpPr>
          <p:cNvPr id="2" name="Title 1"/>
          <p:cNvSpPr>
            <a:spLocks noGrp="1"/>
          </p:cNvSpPr>
          <p:nvPr>
            <p:ph type="title"/>
          </p:nvPr>
        </p:nvSpPr>
        <p:spPr>
          <a:xfrm>
            <a:off x="457200" y="1752600"/>
            <a:ext cx="8229600" cy="1143000"/>
          </a:xfrm>
        </p:spPr>
        <p:txBody>
          <a:bodyPr/>
          <a:lstStyle/>
          <a:p>
            <a:r>
              <a:rPr lang="en-US" u="sng" dirty="0"/>
              <a:t>FUEL TANK</a:t>
            </a:r>
          </a:p>
        </p:txBody>
      </p:sp>
    </p:spTree>
  </p:cSld>
  <p:clrMapOvr>
    <a:masterClrMapping/>
  </p:clrMapOvr>
  <p:transition spd="med">
    <p:pull/>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14600"/>
            <a:ext cx="8229600" cy="1414272"/>
          </a:xfrm>
        </p:spPr>
        <p:txBody>
          <a:bodyPr>
            <a:normAutofit/>
          </a:bodyPr>
          <a:lstStyle/>
          <a:p>
            <a:r>
              <a:rPr lang="en-US" dirty="0"/>
              <a:t>The purpose of the fuel feed pump is to supply the fuel from the fuel tank to the injection pump</a:t>
            </a:r>
          </a:p>
        </p:txBody>
      </p:sp>
      <p:sp>
        <p:nvSpPr>
          <p:cNvPr id="2" name="Title 1"/>
          <p:cNvSpPr>
            <a:spLocks noGrp="1"/>
          </p:cNvSpPr>
          <p:nvPr>
            <p:ph type="title"/>
          </p:nvPr>
        </p:nvSpPr>
        <p:spPr>
          <a:xfrm>
            <a:off x="457200" y="838200"/>
            <a:ext cx="8229600" cy="1143000"/>
          </a:xfrm>
        </p:spPr>
        <p:txBody>
          <a:bodyPr/>
          <a:lstStyle/>
          <a:p>
            <a:r>
              <a:rPr lang="en-US" u="sng" dirty="0"/>
              <a:t>FUEL FEED PUMP</a:t>
            </a:r>
          </a:p>
        </p:txBody>
      </p:sp>
    </p:spTree>
  </p:cSld>
  <p:clrMapOvr>
    <a:masterClrMapping/>
  </p:clrMapOvr>
  <p:transition spd="med">
    <p:pull/>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50272-D07D-C741-A130-320CC9D5721B}"/>
              </a:ext>
            </a:extLst>
          </p:cNvPr>
          <p:cNvSpPr>
            <a:spLocks noGrp="1"/>
          </p:cNvSpPr>
          <p:nvPr>
            <p:ph type="title"/>
          </p:nvPr>
        </p:nvSpPr>
        <p:spPr/>
        <p:txBody>
          <a:bodyPr/>
          <a:lstStyle/>
          <a:p>
            <a:pPr marL="571500" indent="-571500">
              <a:buFont typeface="Arial" panose="020B0604020202020204" pitchFamily="34" charset="0"/>
              <a:buChar char="•"/>
            </a:pPr>
            <a:r>
              <a:rPr lang="en-IN" i="1" u="sng">
                <a:solidFill>
                  <a:srgbClr val="C00000"/>
                </a:solidFill>
              </a:rPr>
              <a:t>Fuel Feed Pump</a:t>
            </a:r>
            <a:endParaRPr lang="en-US" i="1" u="sng">
              <a:solidFill>
                <a:srgbClr val="C00000"/>
              </a:solidFill>
            </a:endParaRPr>
          </a:p>
        </p:txBody>
      </p:sp>
      <p:pic>
        <p:nvPicPr>
          <p:cNvPr id="3" name="Picture 3">
            <a:extLst>
              <a:ext uri="{FF2B5EF4-FFF2-40B4-BE49-F238E27FC236}">
                <a16:creationId xmlns:a16="http://schemas.microsoft.com/office/drawing/2014/main" xmlns="" id="{9A7690F3-CE6F-024E-85EB-0B9AB2919DB7}"/>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544053" y="2219158"/>
            <a:ext cx="6396789" cy="4064000"/>
          </a:xfrm>
          <a:prstGeom prst="rect">
            <a:avLst/>
          </a:prstGeom>
        </p:spPr>
      </p:pic>
    </p:spTree>
    <p:extLst>
      <p:ext uri="{BB962C8B-B14F-4D97-AF65-F5344CB8AC3E}">
        <p14:creationId xmlns:p14="http://schemas.microsoft.com/office/powerpoint/2010/main" xmlns="" val="3626591513"/>
      </p:ext>
    </p:extLst>
  </p:cSld>
  <p:clrMapOvr>
    <a:masterClrMapping/>
  </p:clrMapOvr>
  <p:transition spd="med">
    <p:pull/>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purpose of fuel injection pump is to meter the correct quantity of fuel and deliver it at the correct time to the engine cylinder according to the varying load and speed requirements.</a:t>
            </a:r>
          </a:p>
        </p:txBody>
      </p:sp>
      <p:sp>
        <p:nvSpPr>
          <p:cNvPr id="3" name="Title 2"/>
          <p:cNvSpPr>
            <a:spLocks noGrp="1"/>
          </p:cNvSpPr>
          <p:nvPr>
            <p:ph type="title"/>
          </p:nvPr>
        </p:nvSpPr>
        <p:spPr/>
        <p:txBody>
          <a:bodyPr/>
          <a:lstStyle/>
          <a:p>
            <a:r>
              <a:rPr lang="en-US" u="sng" dirty="0"/>
              <a:t>FUEL INJECTION PUMP</a:t>
            </a:r>
          </a:p>
        </p:txBody>
      </p:sp>
    </p:spTree>
  </p:cSld>
  <p:clrMapOvr>
    <a:masterClrMapping/>
  </p:clrMapOvr>
  <p:transition spd="med">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5FE4BB-346A-3343-8CB1-D6907594E0FA}"/>
              </a:ext>
            </a:extLst>
          </p:cNvPr>
          <p:cNvSpPr>
            <a:spLocks noGrp="1"/>
          </p:cNvSpPr>
          <p:nvPr>
            <p:ph type="title"/>
          </p:nvPr>
        </p:nvSpPr>
        <p:spPr>
          <a:xfrm>
            <a:off x="533400" y="0"/>
            <a:ext cx="8229600" cy="1143000"/>
          </a:xfrm>
        </p:spPr>
        <p:txBody>
          <a:bodyPr>
            <a:normAutofit/>
          </a:bodyPr>
          <a:lstStyle/>
          <a:p>
            <a:pPr algn="ctr"/>
            <a:r>
              <a:rPr lang="en-GB" sz="6000" b="1" u="sng" dirty="0" smtClean="0">
                <a:solidFill>
                  <a:schemeClr val="accent1"/>
                </a:solidFill>
              </a:rPr>
              <a:t>I.C</a:t>
            </a:r>
            <a:r>
              <a:rPr lang="en-IN" sz="6000" u="sng" dirty="0" smtClean="0">
                <a:solidFill>
                  <a:schemeClr val="accent1"/>
                </a:solidFill>
              </a:rPr>
              <a:t>.</a:t>
            </a:r>
            <a:r>
              <a:rPr lang="en-IN" sz="6000" b="1" u="sng" dirty="0" smtClean="0">
                <a:solidFill>
                  <a:schemeClr val="accent1"/>
                </a:solidFill>
              </a:rPr>
              <a:t>Engine</a:t>
            </a:r>
            <a:r>
              <a:rPr lang="en-IN" sz="6000" b="1" i="1" u="sng" dirty="0" smtClean="0">
                <a:solidFill>
                  <a:schemeClr val="accent1"/>
                </a:solidFill>
              </a:rPr>
              <a:t> </a:t>
            </a:r>
            <a:r>
              <a:rPr lang="en-IN" sz="6000" b="1" u="sng" dirty="0">
                <a:solidFill>
                  <a:schemeClr val="accent1"/>
                </a:solidFill>
              </a:rPr>
              <a:t>Terms</a:t>
            </a:r>
            <a:endParaRPr lang="en-US" sz="6000" b="1" u="sng" dirty="0">
              <a:solidFill>
                <a:schemeClr val="accent1"/>
              </a:solidFill>
            </a:endParaRPr>
          </a:p>
        </p:txBody>
      </p:sp>
      <p:pic>
        <p:nvPicPr>
          <p:cNvPr id="4" name="Picture 4">
            <a:extLst>
              <a:ext uri="{FF2B5EF4-FFF2-40B4-BE49-F238E27FC236}">
                <a16:creationId xmlns:a16="http://schemas.microsoft.com/office/drawing/2014/main" xmlns="" id="{3E897E46-F68F-414A-B5D0-5F71F5D74850}"/>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1143000" y="914400"/>
            <a:ext cx="7162800" cy="5943600"/>
          </a:xfrm>
          <a:prstGeom prst="rect">
            <a:avLst/>
          </a:prstGeom>
        </p:spPr>
      </p:pic>
    </p:spTree>
    <p:extLst>
      <p:ext uri="{BB962C8B-B14F-4D97-AF65-F5344CB8AC3E}">
        <p14:creationId xmlns:p14="http://schemas.microsoft.com/office/powerpoint/2010/main" xmlns="" val="1281444839"/>
      </p:ext>
    </p:extLst>
  </p:cSld>
  <p:clrMapOvr>
    <a:masterClrMapping/>
  </p:clrMapOvr>
  <p:transition spd="med">
    <p:pull/>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7A6023-2914-1E47-ABE8-396229913790}"/>
              </a:ext>
            </a:extLst>
          </p:cNvPr>
          <p:cNvSpPr>
            <a:spLocks noGrp="1"/>
          </p:cNvSpPr>
          <p:nvPr>
            <p:ph type="title"/>
          </p:nvPr>
        </p:nvSpPr>
        <p:spPr/>
        <p:txBody>
          <a:bodyPr/>
          <a:lstStyle/>
          <a:p>
            <a:pPr marL="571500" indent="-571500">
              <a:buFont typeface="Arial" panose="020B0604020202020204" pitchFamily="34" charset="0"/>
              <a:buChar char="•"/>
            </a:pPr>
            <a:r>
              <a:rPr lang="en-IN" i="1" u="sng">
                <a:solidFill>
                  <a:schemeClr val="accent2"/>
                </a:solidFill>
              </a:rPr>
              <a:t>Plunger Type Fuel Injection</a:t>
            </a:r>
            <a:endParaRPr lang="en-US" i="1" u="sng">
              <a:solidFill>
                <a:schemeClr val="accent2"/>
              </a:solidFill>
            </a:endParaRPr>
          </a:p>
        </p:txBody>
      </p:sp>
      <p:pic>
        <p:nvPicPr>
          <p:cNvPr id="3" name="Picture 3">
            <a:extLst>
              <a:ext uri="{FF2B5EF4-FFF2-40B4-BE49-F238E27FC236}">
                <a16:creationId xmlns:a16="http://schemas.microsoft.com/office/drawing/2014/main" xmlns="" id="{A6412E3E-A29A-2449-98FC-DB176C690591}"/>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535886" y="1978527"/>
            <a:ext cx="3693074" cy="4604835"/>
          </a:xfrm>
          <a:prstGeom prst="rect">
            <a:avLst/>
          </a:prstGeom>
        </p:spPr>
      </p:pic>
    </p:spTree>
    <p:extLst>
      <p:ext uri="{BB962C8B-B14F-4D97-AF65-F5344CB8AC3E}">
        <p14:creationId xmlns:p14="http://schemas.microsoft.com/office/powerpoint/2010/main" xmlns="" val="518493846"/>
      </p:ext>
    </p:extLst>
  </p:cSld>
  <p:clrMapOvr>
    <a:masterClrMapping/>
  </p:clrMapOvr>
  <p:transition spd="med">
    <p:pull/>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There are two types of fuel injection pumps:-</a:t>
            </a:r>
          </a:p>
          <a:p>
            <a:endParaRPr lang="en-US" dirty="0"/>
          </a:p>
          <a:p>
            <a:r>
              <a:rPr lang="en-US" dirty="0"/>
              <a:t>(1). Distribution type fuel injection pump</a:t>
            </a:r>
          </a:p>
          <a:p>
            <a:endParaRPr lang="en-US" dirty="0"/>
          </a:p>
          <a:p>
            <a:r>
              <a:rPr lang="en-US" dirty="0"/>
              <a:t>(2) Plunger type fuel injection pump</a:t>
            </a:r>
          </a:p>
        </p:txBody>
      </p:sp>
      <p:sp>
        <p:nvSpPr>
          <p:cNvPr id="3" name="Title 2"/>
          <p:cNvSpPr>
            <a:spLocks noGrp="1"/>
          </p:cNvSpPr>
          <p:nvPr>
            <p:ph type="title"/>
          </p:nvPr>
        </p:nvSpPr>
        <p:spPr>
          <a:xfrm>
            <a:off x="457200" y="304800"/>
            <a:ext cx="8229600" cy="1143000"/>
          </a:xfrm>
        </p:spPr>
        <p:txBody>
          <a:bodyPr>
            <a:normAutofit/>
          </a:bodyPr>
          <a:lstStyle/>
          <a:p>
            <a:r>
              <a:rPr lang="en-US" u="sng" dirty="0"/>
              <a:t>TYPES OF FUEL INJECTION PUMP</a:t>
            </a:r>
          </a:p>
        </p:txBody>
      </p:sp>
    </p:spTree>
  </p:cSld>
  <p:clrMapOvr>
    <a:masterClrMapping/>
  </p:clrMapOvr>
  <p:transition spd="med">
    <p:pull/>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4EE7DA-E1E3-8E42-B9F0-65B066997DF1}"/>
              </a:ext>
            </a:extLst>
          </p:cNvPr>
          <p:cNvSpPr>
            <a:spLocks noGrp="1"/>
          </p:cNvSpPr>
          <p:nvPr>
            <p:ph type="title"/>
          </p:nvPr>
        </p:nvSpPr>
        <p:spPr/>
        <p:txBody>
          <a:bodyPr>
            <a:normAutofit fontScale="90000"/>
          </a:bodyPr>
          <a:lstStyle/>
          <a:p>
            <a:pPr marL="571500" indent="-571500">
              <a:buFont typeface="Arial" panose="020B0604020202020204" pitchFamily="34" charset="0"/>
              <a:buChar char="•"/>
            </a:pPr>
            <a:r>
              <a:rPr lang="en-IN" i="1" u="sng">
                <a:solidFill>
                  <a:schemeClr val="accent1"/>
                </a:solidFill>
              </a:rPr>
              <a:t>Distributor Type Fuel Injection System</a:t>
            </a:r>
            <a:endParaRPr lang="en-US" i="1" u="sng">
              <a:solidFill>
                <a:schemeClr val="accent1"/>
              </a:solidFill>
            </a:endParaRPr>
          </a:p>
        </p:txBody>
      </p:sp>
      <p:pic>
        <p:nvPicPr>
          <p:cNvPr id="3" name="Picture 3">
            <a:extLst>
              <a:ext uri="{FF2B5EF4-FFF2-40B4-BE49-F238E27FC236}">
                <a16:creationId xmlns:a16="http://schemas.microsoft.com/office/drawing/2014/main" xmlns="" id="{40C6F7CC-B47B-CD4C-ABEF-ACD6278F9B2F}"/>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764632" y="1657684"/>
            <a:ext cx="5901739" cy="4318000"/>
          </a:xfrm>
          <a:prstGeom prst="rect">
            <a:avLst/>
          </a:prstGeom>
        </p:spPr>
      </p:pic>
    </p:spTree>
    <p:extLst>
      <p:ext uri="{BB962C8B-B14F-4D97-AF65-F5344CB8AC3E}">
        <p14:creationId xmlns:p14="http://schemas.microsoft.com/office/powerpoint/2010/main" xmlns="" val="550533782"/>
      </p:ext>
    </p:extLst>
  </p:cSld>
  <p:clrMapOvr>
    <a:masterClrMapping/>
  </p:clrMapOvr>
  <p:transition spd="med">
    <p:pull/>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0"/>
            <a:ext cx="8229600" cy="2252472"/>
          </a:xfrm>
        </p:spPr>
        <p:txBody>
          <a:bodyPr>
            <a:normAutofit/>
          </a:bodyPr>
          <a:lstStyle/>
          <a:p>
            <a:r>
              <a:rPr lang="en-US" dirty="0"/>
              <a:t>A nozzle mounted on the combustion chamber which supplies the fuel to the engine cylinder in the form of a fine spray is known as a fuel injector or atomizer or fuel valve or nozzle or sprayer.</a:t>
            </a:r>
          </a:p>
        </p:txBody>
      </p:sp>
      <p:sp>
        <p:nvSpPr>
          <p:cNvPr id="3" name="Title 2"/>
          <p:cNvSpPr>
            <a:spLocks noGrp="1"/>
          </p:cNvSpPr>
          <p:nvPr>
            <p:ph type="title"/>
          </p:nvPr>
        </p:nvSpPr>
        <p:spPr>
          <a:xfrm>
            <a:off x="381000" y="685800"/>
            <a:ext cx="8229600" cy="1143000"/>
          </a:xfrm>
        </p:spPr>
        <p:txBody>
          <a:bodyPr>
            <a:normAutofit/>
          </a:bodyPr>
          <a:lstStyle/>
          <a:p>
            <a:r>
              <a:rPr lang="en-US" u="sng" dirty="0"/>
              <a:t>FUEL INJECTOR OR ATOMISER</a:t>
            </a:r>
          </a:p>
        </p:txBody>
      </p:sp>
    </p:spTree>
  </p:cSld>
  <p:clrMapOvr>
    <a:masterClrMapping/>
  </p:clrMapOvr>
  <p:transition spd="med">
    <p:pull/>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8960A0-3DF8-9149-9ADA-6AA08B10A6D8}"/>
              </a:ext>
            </a:extLst>
          </p:cNvPr>
          <p:cNvSpPr>
            <a:spLocks noGrp="1"/>
          </p:cNvSpPr>
          <p:nvPr>
            <p:ph type="title"/>
          </p:nvPr>
        </p:nvSpPr>
        <p:spPr/>
        <p:txBody>
          <a:bodyPr/>
          <a:lstStyle/>
          <a:p>
            <a:pPr marL="571500" indent="-571500">
              <a:buFont typeface="Arial" panose="020B0604020202020204" pitchFamily="34" charset="0"/>
              <a:buChar char="•"/>
            </a:pPr>
            <a:r>
              <a:rPr lang="en-IN" i="1" u="sng">
                <a:solidFill>
                  <a:schemeClr val="accent3"/>
                </a:solidFill>
              </a:rPr>
              <a:t>Fuel Injector Or Atomiser</a:t>
            </a:r>
            <a:endParaRPr lang="en-US" i="1" u="sng">
              <a:solidFill>
                <a:schemeClr val="accent3"/>
              </a:solidFill>
            </a:endParaRPr>
          </a:p>
        </p:txBody>
      </p:sp>
      <p:pic>
        <p:nvPicPr>
          <p:cNvPr id="3" name="Picture 3">
            <a:extLst>
              <a:ext uri="{FF2B5EF4-FFF2-40B4-BE49-F238E27FC236}">
                <a16:creationId xmlns:a16="http://schemas.microsoft.com/office/drawing/2014/main" xmlns="" id="{BB01351F-EF27-394C-A945-7B63C79D1C40}"/>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2470560" y="1362993"/>
            <a:ext cx="4202879" cy="5220369"/>
          </a:xfrm>
          <a:prstGeom prst="rect">
            <a:avLst/>
          </a:prstGeom>
        </p:spPr>
      </p:pic>
    </p:spTree>
    <p:extLst>
      <p:ext uri="{BB962C8B-B14F-4D97-AF65-F5344CB8AC3E}">
        <p14:creationId xmlns:p14="http://schemas.microsoft.com/office/powerpoint/2010/main" xmlns="" val="4266302559"/>
      </p:ext>
    </p:extLst>
  </p:cSld>
  <p:clrMapOvr>
    <a:masterClrMapping/>
  </p:clrMapOvr>
  <p:transition spd="med">
    <p:pull/>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(1). A NEEDLE VALVE,</a:t>
            </a:r>
          </a:p>
          <a:p>
            <a:r>
              <a:rPr lang="en-US" dirty="0"/>
              <a:t>(2). A COMPRESSION SPRING,</a:t>
            </a:r>
          </a:p>
          <a:p>
            <a:r>
              <a:rPr lang="en-US" dirty="0"/>
              <a:t>(3). A NOZZLE,</a:t>
            </a:r>
          </a:p>
          <a:p>
            <a:r>
              <a:rPr lang="en-US" dirty="0"/>
              <a:t>(4). AN INJECTOR BODY.</a:t>
            </a:r>
          </a:p>
        </p:txBody>
      </p:sp>
      <p:sp>
        <p:nvSpPr>
          <p:cNvPr id="3" name="Title 2"/>
          <p:cNvSpPr>
            <a:spLocks noGrp="1"/>
          </p:cNvSpPr>
          <p:nvPr>
            <p:ph type="title"/>
          </p:nvPr>
        </p:nvSpPr>
        <p:spPr/>
        <p:txBody>
          <a:bodyPr>
            <a:normAutofit fontScale="90000"/>
          </a:bodyPr>
          <a:lstStyle/>
          <a:p>
            <a:r>
              <a:rPr lang="en-US" u="sng" dirty="0"/>
              <a:t>COMPONENTS OF FUEL INJECTOR</a:t>
            </a:r>
          </a:p>
        </p:txBody>
      </p:sp>
    </p:spTree>
  </p:cSld>
  <p:clrMapOvr>
    <a:masterClrMapping/>
  </p:clrMapOvr>
  <p:transition spd="med">
    <p:pull/>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Nozzle is that part of an injector through which the liquid fuel is sprayed into the combustion chamber.</a:t>
            </a:r>
          </a:p>
        </p:txBody>
      </p:sp>
      <p:sp>
        <p:nvSpPr>
          <p:cNvPr id="3" name="Title 2"/>
          <p:cNvSpPr>
            <a:spLocks noGrp="1"/>
          </p:cNvSpPr>
          <p:nvPr>
            <p:ph type="title"/>
          </p:nvPr>
        </p:nvSpPr>
        <p:spPr/>
        <p:txBody>
          <a:bodyPr/>
          <a:lstStyle/>
          <a:p>
            <a:r>
              <a:rPr lang="en-US" u="sng" dirty="0"/>
              <a:t>NOZZLE</a:t>
            </a:r>
          </a:p>
        </p:txBody>
      </p:sp>
    </p:spTree>
  </p:cSld>
  <p:clrMapOvr>
    <a:masterClrMapping/>
  </p:clrMapOvr>
  <p:transition spd="med">
    <p:pull/>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usual types of injection nozzles are discussed below:-</a:t>
            </a:r>
          </a:p>
          <a:p>
            <a:endParaRPr lang="en-US" dirty="0"/>
          </a:p>
          <a:p>
            <a:r>
              <a:rPr lang="en-US" dirty="0"/>
              <a:t>(a) Single hole nozzle,</a:t>
            </a:r>
          </a:p>
          <a:p>
            <a:r>
              <a:rPr lang="en-US" dirty="0"/>
              <a:t>(b) Pintle nozzle,</a:t>
            </a:r>
          </a:p>
          <a:p>
            <a:r>
              <a:rPr lang="en-US" dirty="0"/>
              <a:t>(c) Multi-hole nozzle,</a:t>
            </a:r>
          </a:p>
          <a:p>
            <a:r>
              <a:rPr lang="en-US" dirty="0"/>
              <a:t>(d) Circumferential orifice nozzle,</a:t>
            </a:r>
          </a:p>
          <a:p>
            <a:r>
              <a:rPr lang="en-US" dirty="0"/>
              <a:t>(e) Pintaux nozzle.</a:t>
            </a:r>
          </a:p>
          <a:p>
            <a:endParaRPr lang="en-US" dirty="0"/>
          </a:p>
        </p:txBody>
      </p:sp>
      <p:sp>
        <p:nvSpPr>
          <p:cNvPr id="3" name="Title 2"/>
          <p:cNvSpPr>
            <a:spLocks noGrp="1"/>
          </p:cNvSpPr>
          <p:nvPr>
            <p:ph type="title"/>
          </p:nvPr>
        </p:nvSpPr>
        <p:spPr/>
        <p:txBody>
          <a:bodyPr/>
          <a:lstStyle/>
          <a:p>
            <a:r>
              <a:rPr lang="en-US" u="sng" dirty="0"/>
              <a:t>TYPES OF NOZZLE</a:t>
            </a:r>
          </a:p>
        </p:txBody>
      </p:sp>
    </p:spTree>
  </p:cSld>
  <p:clrMapOvr>
    <a:masterClrMapping/>
  </p:clrMapOvr>
  <p:transition spd="med">
    <p:pull/>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200400"/>
            <a:ext cx="8229600" cy="1795272"/>
          </a:xfrm>
        </p:spPr>
        <p:txBody>
          <a:bodyPr>
            <a:normAutofit/>
          </a:bodyPr>
          <a:lstStyle/>
          <a:p>
            <a:r>
              <a:rPr lang="en-US" dirty="0"/>
              <a:t>This is the simplest type of the nozzle. It consists of a single hole bored centrally through the nozzle body and closed by the needle valve.</a:t>
            </a:r>
          </a:p>
        </p:txBody>
      </p:sp>
      <p:sp>
        <p:nvSpPr>
          <p:cNvPr id="3" name="Title 2"/>
          <p:cNvSpPr>
            <a:spLocks noGrp="1"/>
          </p:cNvSpPr>
          <p:nvPr>
            <p:ph type="title"/>
          </p:nvPr>
        </p:nvSpPr>
        <p:spPr>
          <a:xfrm>
            <a:off x="457200" y="990600"/>
            <a:ext cx="8229600" cy="1143000"/>
          </a:xfrm>
        </p:spPr>
        <p:txBody>
          <a:bodyPr/>
          <a:lstStyle/>
          <a:p>
            <a:r>
              <a:rPr lang="en-US" u="sng" dirty="0"/>
              <a:t>(A) SINGLE HOLE NOZZLE</a:t>
            </a:r>
          </a:p>
        </p:txBody>
      </p:sp>
    </p:spTree>
  </p:cSld>
  <p:clrMapOvr>
    <a:masterClrMapping/>
  </p:clrMapOvr>
  <p:transition spd="med">
    <p:pull/>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895600"/>
            <a:ext cx="8229600" cy="1947672"/>
          </a:xfrm>
        </p:spPr>
        <p:txBody>
          <a:bodyPr>
            <a:normAutofit/>
          </a:bodyPr>
          <a:lstStyle/>
          <a:p>
            <a:r>
              <a:rPr lang="en-US" dirty="0"/>
              <a:t>The stem of nozzle valve is extended to form a pin or pintle which ends through the mouth of the nozzle. T he size and shape of pintle can be varied according to requirement.</a:t>
            </a:r>
          </a:p>
        </p:txBody>
      </p:sp>
      <p:sp>
        <p:nvSpPr>
          <p:cNvPr id="3" name="Title 2"/>
          <p:cNvSpPr>
            <a:spLocks noGrp="1"/>
          </p:cNvSpPr>
          <p:nvPr>
            <p:ph type="title"/>
          </p:nvPr>
        </p:nvSpPr>
        <p:spPr>
          <a:xfrm>
            <a:off x="457200" y="914400"/>
            <a:ext cx="8229600" cy="1143000"/>
          </a:xfrm>
        </p:spPr>
        <p:txBody>
          <a:bodyPr/>
          <a:lstStyle/>
          <a:p>
            <a:r>
              <a:rPr lang="en-US" u="sng" dirty="0"/>
              <a:t>(B) PINTLE NOZZLE</a:t>
            </a:r>
          </a:p>
        </p:txBody>
      </p:sp>
    </p:spTree>
  </p:cSld>
  <p:clrMapOvr>
    <a:masterClrMapping/>
  </p:clrMapOvr>
  <p:transition spd="med">
    <p:pull/>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pPr algn="ctr"/>
            <a:r>
              <a:rPr lang="en-US" dirty="0">
                <a:solidFill>
                  <a:srgbClr val="7030A0"/>
                </a:solidFill>
              </a:rPr>
              <a:t>I.C. ENGINES TERMS</a:t>
            </a:r>
          </a:p>
        </p:txBody>
      </p:sp>
      <p:sp>
        <p:nvSpPr>
          <p:cNvPr id="3" name="Content Placeholder 2"/>
          <p:cNvSpPr>
            <a:spLocks noGrp="1"/>
          </p:cNvSpPr>
          <p:nvPr>
            <p:ph idx="1"/>
          </p:nvPr>
        </p:nvSpPr>
        <p:spPr>
          <a:xfrm>
            <a:off x="457200" y="1646464"/>
            <a:ext cx="8229600" cy="4191000"/>
          </a:xfrm>
        </p:spPr>
        <p:style>
          <a:lnRef idx="2">
            <a:schemeClr val="accent3"/>
          </a:lnRef>
          <a:fillRef idx="1">
            <a:schemeClr val="lt1"/>
          </a:fillRef>
          <a:effectRef idx="0">
            <a:schemeClr val="accent3"/>
          </a:effectRef>
          <a:fontRef idx="minor">
            <a:schemeClr val="dk1"/>
          </a:fontRef>
        </p:style>
        <p:txBody>
          <a:bodyPr>
            <a:normAutofit lnSpcReduction="10000"/>
          </a:bodyPr>
          <a:lstStyle/>
          <a:p>
            <a:pPr marL="624078" indent="-514350">
              <a:buClr>
                <a:schemeClr val="tx1"/>
              </a:buClr>
              <a:buFont typeface="+mj-lt"/>
              <a:buAutoNum type="arabicPeriod"/>
            </a:pPr>
            <a:r>
              <a:rPr lang="en-US" dirty="0" smtClean="0"/>
              <a:t>Cylinder Bore </a:t>
            </a:r>
          </a:p>
          <a:p>
            <a:pPr marL="624078" indent="-514350">
              <a:buClr>
                <a:schemeClr val="tx1"/>
              </a:buClr>
              <a:buFont typeface="+mj-lt"/>
              <a:buAutoNum type="arabicPeriod"/>
            </a:pPr>
            <a:r>
              <a:rPr lang="en-US" dirty="0" smtClean="0"/>
              <a:t>Piston Area</a:t>
            </a:r>
          </a:p>
          <a:p>
            <a:pPr marL="624078" indent="-514350">
              <a:buClr>
                <a:schemeClr val="tx1"/>
              </a:buClr>
              <a:buFont typeface="+mj-lt"/>
              <a:buAutoNum type="arabicPeriod"/>
            </a:pPr>
            <a:r>
              <a:rPr lang="en-US" dirty="0" smtClean="0"/>
              <a:t>Dead Centre</a:t>
            </a:r>
          </a:p>
          <a:p>
            <a:pPr marL="624078" indent="-514350">
              <a:buClr>
                <a:schemeClr val="tx1"/>
              </a:buClr>
              <a:buFont typeface="+mj-lt"/>
              <a:buAutoNum type="arabicPeriod"/>
            </a:pPr>
            <a:r>
              <a:rPr lang="en-US" dirty="0" smtClean="0"/>
              <a:t>Crank Radius</a:t>
            </a:r>
          </a:p>
          <a:p>
            <a:pPr marL="624078" indent="-514350">
              <a:buClr>
                <a:schemeClr val="tx1"/>
              </a:buClr>
              <a:buFont typeface="+mj-lt"/>
              <a:buAutoNum type="arabicPeriod"/>
            </a:pPr>
            <a:r>
              <a:rPr lang="en-US" dirty="0" smtClean="0"/>
              <a:t>Displacement Volume </a:t>
            </a:r>
          </a:p>
          <a:p>
            <a:pPr marL="624078" indent="-514350">
              <a:buClr>
                <a:schemeClr val="tx1"/>
              </a:buClr>
              <a:buFont typeface="+mj-lt"/>
              <a:buAutoNum type="arabicPeriod"/>
            </a:pPr>
            <a:r>
              <a:rPr lang="en-US" dirty="0" smtClean="0"/>
              <a:t>Clearance Volume </a:t>
            </a:r>
          </a:p>
          <a:p>
            <a:pPr marL="624078" indent="-514350">
              <a:buClr>
                <a:schemeClr val="tx1"/>
              </a:buClr>
              <a:buFont typeface="+mj-lt"/>
              <a:buAutoNum type="arabicPeriod"/>
            </a:pPr>
            <a:r>
              <a:rPr lang="en-US" dirty="0" smtClean="0"/>
              <a:t>Compression Ratio</a:t>
            </a:r>
          </a:p>
          <a:p>
            <a:pPr marL="624078" indent="-514350">
              <a:buClr>
                <a:schemeClr val="tx1"/>
              </a:buClr>
              <a:buFont typeface="+mj-lt"/>
              <a:buAutoNum type="arabicPeriod"/>
            </a:pPr>
            <a:r>
              <a:rPr lang="en-US" dirty="0" smtClean="0"/>
              <a:t>Piston Speed </a:t>
            </a:r>
          </a:p>
          <a:p>
            <a:pPr marL="624078" indent="-514350">
              <a:buClr>
                <a:schemeClr val="tx1"/>
              </a:buClr>
              <a:buFont typeface="+mj-lt"/>
              <a:buAutoNum type="arabicPeriod"/>
            </a:pPr>
            <a:r>
              <a:rPr lang="en-US" dirty="0" smtClean="0"/>
              <a:t>Stroke</a:t>
            </a:r>
          </a:p>
          <a:p>
            <a:pPr marL="624078" indent="-514350">
              <a:buClr>
                <a:schemeClr val="tx1"/>
              </a:buClr>
              <a:buNone/>
            </a:pPr>
            <a:endParaRPr lang="en-US" dirty="0"/>
          </a:p>
        </p:txBody>
      </p:sp>
    </p:spTree>
    <p:extLst>
      <p:ext uri="{BB962C8B-B14F-4D97-AF65-F5344CB8AC3E}">
        <p14:creationId xmlns:p14="http://schemas.microsoft.com/office/powerpoint/2010/main" xmlns="" val="1796102891"/>
      </p:ext>
    </p:extLst>
  </p:cSld>
  <p:clrMapOvr>
    <a:masterClrMapping/>
  </p:clrMapOvr>
  <p:transition spd="med">
    <p:pull/>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2404872"/>
          </a:xfrm>
        </p:spPr>
        <p:txBody>
          <a:bodyPr>
            <a:normAutofit/>
          </a:bodyPr>
          <a:lstStyle/>
          <a:p>
            <a:r>
              <a:rPr lang="en-US" dirty="0"/>
              <a:t>It consists of a number of holes bored in the tip of the nozzle. This type of nozzle finds extensive use in automobile engines having open combustion chambers. The number of holes varies from 4 to 18</a:t>
            </a:r>
          </a:p>
        </p:txBody>
      </p:sp>
      <p:sp>
        <p:nvSpPr>
          <p:cNvPr id="3" name="Title 2"/>
          <p:cNvSpPr>
            <a:spLocks noGrp="1"/>
          </p:cNvSpPr>
          <p:nvPr>
            <p:ph type="title"/>
          </p:nvPr>
        </p:nvSpPr>
        <p:spPr>
          <a:xfrm>
            <a:off x="533400" y="1447800"/>
            <a:ext cx="8229600" cy="1143000"/>
          </a:xfrm>
        </p:spPr>
        <p:txBody>
          <a:bodyPr/>
          <a:lstStyle/>
          <a:p>
            <a:r>
              <a:rPr lang="en-US" u="sng" dirty="0"/>
              <a:t>(C) MULTI-HOLE NOZZLE</a:t>
            </a:r>
          </a:p>
        </p:txBody>
      </p:sp>
    </p:spTree>
  </p:cSld>
  <p:clrMapOvr>
    <a:masterClrMapping/>
  </p:clrMapOvr>
  <p:transition spd="med">
    <p:pull/>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injected fuel particles tend to project in the form of plane with wide angle cone. The purpose of this is to obtain maximum possible area of fuel which comes into the contact with the air in the combustion chamber.</a:t>
            </a:r>
          </a:p>
        </p:txBody>
      </p:sp>
      <p:sp>
        <p:nvSpPr>
          <p:cNvPr id="3" name="Title 2"/>
          <p:cNvSpPr>
            <a:spLocks noGrp="1"/>
          </p:cNvSpPr>
          <p:nvPr>
            <p:ph type="title"/>
          </p:nvPr>
        </p:nvSpPr>
        <p:spPr/>
        <p:txBody>
          <a:bodyPr>
            <a:normAutofit/>
          </a:bodyPr>
          <a:lstStyle/>
          <a:p>
            <a:r>
              <a:rPr lang="en-US" u="sng" dirty="0"/>
              <a:t>(D) CIRCUMFERENTIAL NOZZLE</a:t>
            </a:r>
          </a:p>
        </p:txBody>
      </p:sp>
    </p:spTree>
  </p:cSld>
  <p:clrMapOvr>
    <a:masterClrMapping/>
  </p:clrMapOvr>
  <p:transition spd="med">
    <p:pull/>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71800"/>
            <a:ext cx="8229600" cy="2328672"/>
          </a:xfrm>
        </p:spPr>
        <p:txBody>
          <a:bodyPr>
            <a:normAutofit/>
          </a:bodyPr>
          <a:lstStyle/>
          <a:p>
            <a:r>
              <a:rPr lang="en-US" dirty="0"/>
              <a:t>When an auxiliary hole is provided at the nose of a pintle nozzle, it is called pintaux nozzle. The auxiliary hole supplies fuel in  the upstream direction during the idling or at the starting of the engine.</a:t>
            </a:r>
          </a:p>
        </p:txBody>
      </p:sp>
      <p:sp>
        <p:nvSpPr>
          <p:cNvPr id="3" name="Title 2"/>
          <p:cNvSpPr>
            <a:spLocks noGrp="1"/>
          </p:cNvSpPr>
          <p:nvPr>
            <p:ph type="title"/>
          </p:nvPr>
        </p:nvSpPr>
        <p:spPr>
          <a:xfrm>
            <a:off x="533400" y="1143000"/>
            <a:ext cx="8229600" cy="1143000"/>
          </a:xfrm>
        </p:spPr>
        <p:txBody>
          <a:bodyPr/>
          <a:lstStyle/>
          <a:p>
            <a:r>
              <a:rPr lang="en-US" u="sng" dirty="0"/>
              <a:t>(E) PINTAUX NOZZLE</a:t>
            </a:r>
          </a:p>
        </p:txBody>
      </p:sp>
    </p:spTree>
  </p:cSld>
  <p:clrMapOvr>
    <a:masterClrMapping/>
  </p:clrMapOvr>
  <p:transition spd="med">
    <p:pull/>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514600"/>
            <a:ext cx="8229600" cy="1143000"/>
          </a:xfrm>
        </p:spPr>
        <p:txBody>
          <a:bodyPr>
            <a:normAutofit fontScale="90000"/>
          </a:bodyPr>
          <a:lstStyle/>
          <a:p>
            <a:r>
              <a:rPr lang="en-US" dirty="0"/>
              <a:t>                     CH.4</a:t>
            </a:r>
            <a:br>
              <a:rPr lang="en-US" dirty="0"/>
            </a:br>
            <a:r>
              <a:rPr lang="en-US" dirty="0"/>
              <a:t>IGNITION SYSTEM OF I.C. ENGINES</a:t>
            </a:r>
          </a:p>
        </p:txBody>
      </p:sp>
    </p:spTree>
  </p:cSld>
  <p:clrMapOvr>
    <a:masterClrMapping/>
  </p:clrMapOvr>
  <p:transition spd="med">
    <p:pull/>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Most of the modern spark ignition engines use this system. The required components of a battery ignition system are as follows:-</a:t>
            </a:r>
          </a:p>
          <a:p>
            <a:endParaRPr lang="en-US" dirty="0"/>
          </a:p>
          <a:p>
            <a:r>
              <a:rPr lang="en-US" dirty="0"/>
              <a:t>1.A battery of 6 to 12 volts,</a:t>
            </a:r>
          </a:p>
          <a:p>
            <a:r>
              <a:rPr lang="en-US" dirty="0"/>
              <a:t>2.Ignition switch,</a:t>
            </a:r>
          </a:p>
          <a:p>
            <a:r>
              <a:rPr lang="en-US" dirty="0"/>
              <a:t>3.Ignition coil with a ballast resistor,</a:t>
            </a:r>
          </a:p>
          <a:p>
            <a:r>
              <a:rPr lang="en-US" dirty="0"/>
              <a:t>4.Distributor,</a:t>
            </a:r>
          </a:p>
          <a:p>
            <a:r>
              <a:rPr lang="en-US" dirty="0"/>
              <a:t>5.Contact breaker,</a:t>
            </a:r>
          </a:p>
          <a:p>
            <a:r>
              <a:rPr lang="en-US" dirty="0"/>
              <a:t>6.Condenser,</a:t>
            </a:r>
          </a:p>
          <a:p>
            <a:r>
              <a:rPr lang="en-US" dirty="0"/>
              <a:t>7.Spark plug.</a:t>
            </a:r>
          </a:p>
        </p:txBody>
      </p:sp>
      <p:sp>
        <p:nvSpPr>
          <p:cNvPr id="3" name="Title 2"/>
          <p:cNvSpPr>
            <a:spLocks noGrp="1"/>
          </p:cNvSpPr>
          <p:nvPr>
            <p:ph type="title"/>
          </p:nvPr>
        </p:nvSpPr>
        <p:spPr/>
        <p:txBody>
          <a:bodyPr/>
          <a:lstStyle/>
          <a:p>
            <a:r>
              <a:rPr lang="en-US" dirty="0"/>
              <a:t>BATTERY IGNITION SYSTEM</a:t>
            </a:r>
          </a:p>
        </p:txBody>
      </p:sp>
    </p:spTree>
  </p:cSld>
  <p:clrMapOvr>
    <a:masterClrMapping/>
  </p:clrMapOvr>
  <p:transition spd="med">
    <p:pull/>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DE5917-3C69-064E-903F-8EAB030417B3}"/>
              </a:ext>
            </a:extLst>
          </p:cNvPr>
          <p:cNvSpPr>
            <a:spLocks noGrp="1"/>
          </p:cNvSpPr>
          <p:nvPr>
            <p:ph type="title"/>
          </p:nvPr>
        </p:nvSpPr>
        <p:spPr/>
        <p:txBody>
          <a:bodyPr/>
          <a:lstStyle/>
          <a:p>
            <a:pPr marL="571500" indent="-571500">
              <a:buFont typeface="Arial" panose="020B0604020202020204" pitchFamily="34" charset="0"/>
              <a:buChar char="•"/>
            </a:pPr>
            <a:r>
              <a:rPr lang="en-IN" i="1" u="sng">
                <a:solidFill>
                  <a:schemeClr val="accent3"/>
                </a:solidFill>
              </a:rPr>
              <a:t>Battery Of Ignition System</a:t>
            </a:r>
            <a:endParaRPr lang="en-US" i="1" u="sng">
              <a:solidFill>
                <a:schemeClr val="accent3"/>
              </a:solidFill>
            </a:endParaRPr>
          </a:p>
        </p:txBody>
      </p:sp>
      <p:pic>
        <p:nvPicPr>
          <p:cNvPr id="3" name="Picture 3">
            <a:extLst>
              <a:ext uri="{FF2B5EF4-FFF2-40B4-BE49-F238E27FC236}">
                <a16:creationId xmlns:a16="http://schemas.microsoft.com/office/drawing/2014/main" xmlns="" id="{E2CE1B5E-A71E-3547-8EC8-987AE450B25D}"/>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441370" y="1804151"/>
            <a:ext cx="6655711" cy="4779211"/>
          </a:xfrm>
          <a:prstGeom prst="rect">
            <a:avLst/>
          </a:prstGeom>
        </p:spPr>
      </p:pic>
    </p:spTree>
    <p:extLst>
      <p:ext uri="{BB962C8B-B14F-4D97-AF65-F5344CB8AC3E}">
        <p14:creationId xmlns:p14="http://schemas.microsoft.com/office/powerpoint/2010/main" xmlns="" val="1860454480"/>
      </p:ext>
    </p:extLst>
  </p:cSld>
  <p:clrMapOvr>
    <a:masterClrMapping/>
  </p:clrMapOvr>
  <p:transition spd="med">
    <p:pull/>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The primary ignition circuit starts from the battery and passes through the ignition switch, ammeter, primary winding and contact breaker points to the ground. A condenser is also connected in parallel to the contact breaker points. One end of the condenser is ground and the other end is connected to the contact breaker arm.</a:t>
            </a:r>
          </a:p>
          <a:p>
            <a:r>
              <a:rPr lang="en-US" dirty="0"/>
              <a:t>The secondary ignition circuit starts from the ground and passes through the secondary winding, distributor and spark plugs to the ground. It is not connected with the primary ignition circuit.</a:t>
            </a:r>
          </a:p>
        </p:txBody>
      </p:sp>
      <p:sp>
        <p:nvSpPr>
          <p:cNvPr id="3" name="Title 2"/>
          <p:cNvSpPr>
            <a:spLocks noGrp="1"/>
          </p:cNvSpPr>
          <p:nvPr>
            <p:ph type="title"/>
          </p:nvPr>
        </p:nvSpPr>
        <p:spPr/>
        <p:txBody>
          <a:bodyPr>
            <a:normAutofit fontScale="90000"/>
          </a:bodyPr>
          <a:lstStyle/>
          <a:p>
            <a:r>
              <a:rPr lang="en-US" dirty="0"/>
              <a:t>OPERATION OF A BATTERY IGNITION SYSTEM</a:t>
            </a:r>
          </a:p>
        </p:txBody>
      </p:sp>
    </p:spTree>
  </p:cSld>
  <p:clrMapOvr>
    <a:masterClrMapping/>
  </p:clrMapOvr>
  <p:transition spd="med">
    <p:pull/>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provides a good spark at low speeds.</a:t>
            </a:r>
          </a:p>
          <a:p>
            <a:r>
              <a:rPr lang="en-US" dirty="0"/>
              <a:t>It is cheap.</a:t>
            </a:r>
          </a:p>
          <a:p>
            <a:r>
              <a:rPr lang="en-US" dirty="0"/>
              <a:t>Maintenance cost is very less except the cost of battery.</a:t>
            </a:r>
          </a:p>
          <a:p>
            <a:r>
              <a:rPr lang="en-US" dirty="0"/>
              <a:t>It can be used easily on buses and cars.</a:t>
            </a:r>
          </a:p>
        </p:txBody>
      </p:sp>
      <p:sp>
        <p:nvSpPr>
          <p:cNvPr id="3" name="Title 2"/>
          <p:cNvSpPr>
            <a:spLocks noGrp="1"/>
          </p:cNvSpPr>
          <p:nvPr>
            <p:ph type="title"/>
          </p:nvPr>
        </p:nvSpPr>
        <p:spPr/>
        <p:txBody>
          <a:bodyPr/>
          <a:lstStyle/>
          <a:p>
            <a:r>
              <a:rPr lang="en-US" dirty="0"/>
              <a:t>ADVANTAGES</a:t>
            </a:r>
          </a:p>
        </p:txBody>
      </p:sp>
    </p:spTree>
  </p:cSld>
  <p:clrMapOvr>
    <a:masterClrMapping/>
  </p:clrMapOvr>
  <p:transition spd="med">
    <p:pull/>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The primary voltage decreases as the engine speed increases.</a:t>
            </a:r>
          </a:p>
          <a:p>
            <a:r>
              <a:rPr lang="en-US" dirty="0"/>
              <a:t>Maintenance cost of battery is high.</a:t>
            </a:r>
          </a:p>
          <a:p>
            <a:r>
              <a:rPr lang="en-US" dirty="0"/>
              <a:t>The engine cannot be started if the battery is discharged.</a:t>
            </a:r>
          </a:p>
        </p:txBody>
      </p:sp>
      <p:sp>
        <p:nvSpPr>
          <p:cNvPr id="3" name="Title 2"/>
          <p:cNvSpPr>
            <a:spLocks noGrp="1"/>
          </p:cNvSpPr>
          <p:nvPr>
            <p:ph type="title"/>
          </p:nvPr>
        </p:nvSpPr>
        <p:spPr/>
        <p:txBody>
          <a:bodyPr/>
          <a:lstStyle/>
          <a:p>
            <a:r>
              <a:rPr lang="en-US" dirty="0"/>
              <a:t>LIMITATIONS</a:t>
            </a:r>
          </a:p>
        </p:txBody>
      </p:sp>
    </p:spTree>
  </p:cSld>
  <p:clrMapOvr>
    <a:masterClrMapping/>
  </p:clrMapOvr>
  <p:transition spd="med">
    <p:pull/>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a:t>The principle of magneto ignition system is similar to battery ignition system except that the magnetic field in the core of primary and secondary winding is produced by a rotating magnet. As the magnet rotates, the magnetic field is produced in the coils. Magnetic flux varies from a positive maximum to negative maximum and vice-versa.the fast variation of magnetic field induces a current in the primary winding of coil. But this fast variation of field is not enough to induce high voltage required for sparking. Therefore, for rapid breakdown of magnetic flux, the breaker points and the condenser are provided in the circuit as in case of battery ignition system.</a:t>
            </a:r>
          </a:p>
        </p:txBody>
      </p:sp>
      <p:sp>
        <p:nvSpPr>
          <p:cNvPr id="3" name="Title 2"/>
          <p:cNvSpPr>
            <a:spLocks noGrp="1"/>
          </p:cNvSpPr>
          <p:nvPr>
            <p:ph type="title"/>
          </p:nvPr>
        </p:nvSpPr>
        <p:spPr/>
        <p:txBody>
          <a:bodyPr/>
          <a:lstStyle/>
          <a:p>
            <a:r>
              <a:rPr lang="en-US" dirty="0"/>
              <a:t>MAGNETO IGNITION SYSTEM</a:t>
            </a:r>
          </a:p>
        </p:txBody>
      </p:sp>
    </p:spTree>
  </p:cSld>
  <p:clrMapOvr>
    <a:masterClrMapping/>
  </p:clrMapOvr>
  <p:transition spd="med">
    <p:pull/>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3"/>
          </a:lnRef>
          <a:fillRef idx="1">
            <a:schemeClr val="lt1"/>
          </a:fillRef>
          <a:effectRef idx="0">
            <a:schemeClr val="accent3"/>
          </a:effectRef>
          <a:fontRef idx="minor">
            <a:schemeClr val="dk1"/>
          </a:fontRef>
        </p:style>
        <p:txBody>
          <a:bodyPr/>
          <a:lstStyle/>
          <a:p>
            <a:pPr algn="ctr"/>
            <a:r>
              <a:rPr lang="en-US" dirty="0" smtClean="0">
                <a:solidFill>
                  <a:schemeClr val="accent6">
                    <a:lumMod val="75000"/>
                  </a:schemeClr>
                </a:solidFill>
              </a:rPr>
              <a:t>TYPES </a:t>
            </a:r>
            <a:r>
              <a:rPr lang="en-US" dirty="0">
                <a:solidFill>
                  <a:schemeClr val="accent6">
                    <a:lumMod val="75000"/>
                  </a:schemeClr>
                </a:solidFill>
              </a:rPr>
              <a:t>OF </a:t>
            </a:r>
            <a:r>
              <a:rPr lang="en-US" dirty="0" smtClean="0">
                <a:solidFill>
                  <a:schemeClr val="accent6">
                    <a:lumMod val="75000"/>
                  </a:schemeClr>
                </a:solidFill>
              </a:rPr>
              <a:t>I.C. </a:t>
            </a:r>
            <a:r>
              <a:rPr lang="en-US" dirty="0">
                <a:solidFill>
                  <a:schemeClr val="accent6">
                    <a:lumMod val="75000"/>
                  </a:schemeClr>
                </a:solidFill>
              </a:rPr>
              <a:t>ENGINES</a:t>
            </a:r>
          </a:p>
        </p:txBody>
      </p:sp>
      <p:sp>
        <p:nvSpPr>
          <p:cNvPr id="3" name="Content Placeholder 2"/>
          <p:cNvSpPr>
            <a:spLocks noGrp="1"/>
          </p:cNvSpPr>
          <p:nvPr>
            <p:ph idx="1"/>
          </p:nvPr>
        </p:nvSpPr>
        <p:spPr>
          <a:xfrm>
            <a:off x="457200" y="1676400"/>
            <a:ext cx="8229600" cy="4800600"/>
          </a:xfrm>
        </p:spPr>
        <p:style>
          <a:lnRef idx="2">
            <a:schemeClr val="accent3"/>
          </a:lnRef>
          <a:fillRef idx="1">
            <a:schemeClr val="lt1"/>
          </a:fillRef>
          <a:effectRef idx="0">
            <a:schemeClr val="accent3"/>
          </a:effectRef>
          <a:fontRef idx="minor">
            <a:schemeClr val="dk1"/>
          </a:fontRef>
        </p:style>
        <p:txBody>
          <a:bodyPr/>
          <a:lstStyle/>
          <a:p>
            <a:pPr>
              <a:buNone/>
            </a:pPr>
            <a:r>
              <a:rPr lang="en-US" dirty="0">
                <a:solidFill>
                  <a:srgbClr val="C00000"/>
                </a:solidFill>
              </a:rPr>
              <a:t>  (a). External Combustion Engines:-  </a:t>
            </a:r>
            <a:r>
              <a:rPr lang="en-US" dirty="0">
                <a:solidFill>
                  <a:schemeClr val="tx1"/>
                </a:solidFill>
              </a:rPr>
              <a:t>The engine in which combustion of fuel take place outside the engine cylinder known as external combustion  engine. E.g. steam engine , steam turbine                                                                  </a:t>
            </a:r>
            <a:r>
              <a:rPr lang="en-US" dirty="0">
                <a:solidFill>
                  <a:srgbClr val="C00000"/>
                </a:solidFill>
              </a:rPr>
              <a:t>(b).Internal Combustion Engine :-</a:t>
            </a:r>
            <a:r>
              <a:rPr lang="en-US" dirty="0">
                <a:solidFill>
                  <a:schemeClr val="tx1"/>
                </a:solidFill>
              </a:rPr>
              <a:t>The engine  in which the combustion of fuel take place inside the engine cylinder is known as internal combustion engine. E.g. </a:t>
            </a:r>
            <a:r>
              <a:rPr lang="en-US" dirty="0" smtClean="0">
                <a:solidFill>
                  <a:schemeClr val="tx1"/>
                </a:solidFill>
              </a:rPr>
              <a:t>Petrol engine </a:t>
            </a:r>
            <a:r>
              <a:rPr lang="en-US" dirty="0">
                <a:solidFill>
                  <a:schemeClr val="tx1"/>
                </a:solidFill>
              </a:rPr>
              <a:t>, </a:t>
            </a:r>
            <a:r>
              <a:rPr lang="en-US" dirty="0" smtClean="0">
                <a:solidFill>
                  <a:schemeClr val="tx1"/>
                </a:solidFill>
              </a:rPr>
              <a:t>gas engine and diesel engine.                                         </a:t>
            </a:r>
            <a:endParaRPr lang="en-US" dirty="0">
              <a:solidFill>
                <a:schemeClr val="tx1"/>
              </a:solidFill>
            </a:endParaRPr>
          </a:p>
        </p:txBody>
      </p:sp>
    </p:spTree>
    <p:extLst>
      <p:ext uri="{BB962C8B-B14F-4D97-AF65-F5344CB8AC3E}">
        <p14:creationId xmlns:p14="http://schemas.microsoft.com/office/powerpoint/2010/main" xmlns="" val="2156189947"/>
      </p:ext>
    </p:extLst>
  </p:cSld>
  <p:clrMapOvr>
    <a:masterClrMapping/>
  </p:clrMapOvr>
  <p:transition spd="med">
    <p:pull/>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2724302-F838-8543-BA25-C4C539ACE989}"/>
              </a:ext>
            </a:extLst>
          </p:cNvPr>
          <p:cNvSpPr>
            <a:spLocks noGrp="1"/>
          </p:cNvSpPr>
          <p:nvPr>
            <p:ph type="title"/>
          </p:nvPr>
        </p:nvSpPr>
        <p:spPr/>
        <p:txBody>
          <a:bodyPr/>
          <a:lstStyle/>
          <a:p>
            <a:pPr marL="571500" indent="-571500">
              <a:buFont typeface="Arial" panose="020B0604020202020204" pitchFamily="34" charset="0"/>
              <a:buChar char="•"/>
            </a:pPr>
            <a:r>
              <a:rPr lang="en-IN" i="1" u="sng">
                <a:solidFill>
                  <a:srgbClr val="0070C0"/>
                </a:solidFill>
              </a:rPr>
              <a:t>Magneto Ignition System</a:t>
            </a:r>
            <a:endParaRPr lang="en-US" i="1" u="sng">
              <a:solidFill>
                <a:srgbClr val="0070C0"/>
              </a:solidFill>
            </a:endParaRPr>
          </a:p>
        </p:txBody>
      </p:sp>
      <p:pic>
        <p:nvPicPr>
          <p:cNvPr id="3" name="Picture 3">
            <a:extLst>
              <a:ext uri="{FF2B5EF4-FFF2-40B4-BE49-F238E27FC236}">
                <a16:creationId xmlns:a16="http://schemas.microsoft.com/office/drawing/2014/main" xmlns="" id="{368B725A-F02E-5149-B74E-BBB9012FC14E}"/>
              </a:ext>
            </a:extLst>
          </p:cNvPr>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604210" y="1878263"/>
            <a:ext cx="5935579" cy="4064000"/>
          </a:xfrm>
          <a:prstGeom prst="rect">
            <a:avLst/>
          </a:prstGeom>
        </p:spPr>
      </p:pic>
    </p:spTree>
    <p:extLst>
      <p:ext uri="{BB962C8B-B14F-4D97-AF65-F5344CB8AC3E}">
        <p14:creationId xmlns:p14="http://schemas.microsoft.com/office/powerpoint/2010/main" xmlns="" val="167417006"/>
      </p:ext>
    </p:extLst>
  </p:cSld>
  <p:clrMapOvr>
    <a:masterClrMapping/>
  </p:clrMapOvr>
  <p:transition spd="med">
    <p:pull/>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best for high speed vehicles.</a:t>
            </a:r>
          </a:p>
          <a:p>
            <a:r>
              <a:rPr lang="en-US" dirty="0"/>
              <a:t>It is less expensive.</a:t>
            </a:r>
          </a:p>
          <a:p>
            <a:r>
              <a:rPr lang="en-US" dirty="0"/>
              <a:t>This system is favoured for two wheelers due to light weight and low maintenance.</a:t>
            </a:r>
          </a:p>
        </p:txBody>
      </p:sp>
      <p:sp>
        <p:nvSpPr>
          <p:cNvPr id="3" name="Title 2"/>
          <p:cNvSpPr>
            <a:spLocks noGrp="1"/>
          </p:cNvSpPr>
          <p:nvPr>
            <p:ph type="title"/>
          </p:nvPr>
        </p:nvSpPr>
        <p:spPr/>
        <p:txBody>
          <a:bodyPr/>
          <a:lstStyle/>
          <a:p>
            <a:r>
              <a:rPr lang="en-US" dirty="0"/>
              <a:t>ADVANTAGES</a:t>
            </a:r>
          </a:p>
        </p:txBody>
      </p:sp>
    </p:spTree>
  </p:cSld>
  <p:clrMapOvr>
    <a:masterClrMapping/>
  </p:clrMapOvr>
  <p:transition spd="med">
    <p:pull/>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Since the wiring carries a very high voltage, therefore, thus there is a strong </a:t>
            </a:r>
            <a:r>
              <a:rPr lang="en-US" dirty="0" err="1"/>
              <a:t>possibilityof</a:t>
            </a:r>
            <a:r>
              <a:rPr lang="en-US" dirty="0"/>
              <a:t> causing engine misfire due to leakage.</a:t>
            </a:r>
          </a:p>
          <a:p>
            <a:r>
              <a:rPr lang="en-US" dirty="0"/>
              <a:t>To avoid above problem, the high tension wires need suitable shielding.</a:t>
            </a:r>
          </a:p>
          <a:p>
            <a:r>
              <a:rPr lang="en-US" dirty="0"/>
              <a:t>At low speeds, it develops poor quality of spark at the time of starting.</a:t>
            </a:r>
          </a:p>
        </p:txBody>
      </p:sp>
      <p:sp>
        <p:nvSpPr>
          <p:cNvPr id="3" name="Title 2"/>
          <p:cNvSpPr>
            <a:spLocks noGrp="1"/>
          </p:cNvSpPr>
          <p:nvPr>
            <p:ph type="title"/>
          </p:nvPr>
        </p:nvSpPr>
        <p:spPr/>
        <p:txBody>
          <a:bodyPr/>
          <a:lstStyle/>
          <a:p>
            <a:r>
              <a:rPr lang="en-US" dirty="0"/>
              <a:t>DISADVANTAGES</a:t>
            </a:r>
          </a:p>
        </p:txBody>
      </p:sp>
    </p:spTree>
  </p:cSld>
  <p:clrMapOvr>
    <a:masterClrMapping/>
  </p:clrMapOvr>
  <p:transition spd="med">
    <p:pull/>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It is used in racing cars.</a:t>
            </a:r>
          </a:p>
          <a:p>
            <a:r>
              <a:rPr lang="en-US" dirty="0"/>
              <a:t>It is preferred for two wheelers.</a:t>
            </a:r>
          </a:p>
        </p:txBody>
      </p:sp>
      <p:sp>
        <p:nvSpPr>
          <p:cNvPr id="3" name="Title 2"/>
          <p:cNvSpPr>
            <a:spLocks noGrp="1"/>
          </p:cNvSpPr>
          <p:nvPr>
            <p:ph type="title"/>
          </p:nvPr>
        </p:nvSpPr>
        <p:spPr/>
        <p:txBody>
          <a:bodyPr/>
          <a:lstStyle/>
          <a:p>
            <a:r>
              <a:rPr lang="en-US" dirty="0"/>
              <a:t>APPLICATIONS</a:t>
            </a:r>
          </a:p>
        </p:txBody>
      </p:sp>
    </p:spTree>
  </p:cSld>
  <p:clrMapOvr>
    <a:masterClrMapping/>
  </p:clrMapOvr>
  <p:transition spd="med">
    <p:pull/>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A72D846-0845-E342-8F69-54CEDE295FA1}"/>
              </a:ext>
            </a:extLst>
          </p:cNvPr>
          <p:cNvSpPr>
            <a:spLocks noGrp="1"/>
          </p:cNvSpPr>
          <p:nvPr>
            <p:ph type="title"/>
          </p:nvPr>
        </p:nvSpPr>
        <p:spPr>
          <a:xfrm>
            <a:off x="381000" y="-228600"/>
            <a:ext cx="8229600" cy="1600200"/>
          </a:xfrm>
        </p:spPr>
        <p:txBody>
          <a:bodyPr>
            <a:normAutofit/>
          </a:bodyPr>
          <a:lstStyle/>
          <a:p>
            <a:r>
              <a:rPr lang="en-IN" sz="3200" b="1" u="sng" dirty="0">
                <a:solidFill>
                  <a:srgbClr val="FF0000"/>
                </a:solidFill>
              </a:rPr>
              <a:t>Cross Section Of Spark Ignition Engine</a:t>
            </a:r>
            <a:endParaRPr lang="en-US" sz="3200" b="1" u="sng" dirty="0">
              <a:solidFill>
                <a:srgbClr val="FF0000"/>
              </a:solidFill>
            </a:endParaRPr>
          </a:p>
        </p:txBody>
      </p:sp>
      <p:pic>
        <p:nvPicPr>
          <p:cNvPr id="4" name="Picture 4">
            <a:extLst>
              <a:ext uri="{FF2B5EF4-FFF2-40B4-BE49-F238E27FC236}">
                <a16:creationId xmlns:a16="http://schemas.microsoft.com/office/drawing/2014/main" xmlns="" id="{05ED03A9-BF8A-404C-8809-E451291AAF6A}"/>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rot="5400000">
            <a:off x="1790700" y="-114300"/>
            <a:ext cx="5715000" cy="7924800"/>
          </a:xfrm>
          <a:prstGeom prst="rect">
            <a:avLst/>
          </a:prstGeom>
        </p:spPr>
      </p:pic>
    </p:spTree>
    <p:extLst>
      <p:ext uri="{BB962C8B-B14F-4D97-AF65-F5344CB8AC3E}">
        <p14:creationId xmlns:p14="http://schemas.microsoft.com/office/powerpoint/2010/main" xmlns="" val="2265201926"/>
      </p:ext>
    </p:extLst>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style>
          <a:lnRef idx="2">
            <a:schemeClr val="accent3"/>
          </a:lnRef>
          <a:fillRef idx="1">
            <a:schemeClr val="lt1"/>
          </a:fillRef>
          <a:effectRef idx="0">
            <a:schemeClr val="accent3"/>
          </a:effectRef>
          <a:fontRef idx="minor">
            <a:schemeClr val="dk1"/>
          </a:fontRef>
        </p:style>
        <p:txBody>
          <a:bodyPr>
            <a:normAutofit/>
          </a:bodyPr>
          <a:lstStyle/>
          <a:p>
            <a:r>
              <a:rPr lang="en-US" sz="4000" dirty="0">
                <a:solidFill>
                  <a:srgbClr val="002060"/>
                </a:solidFill>
              </a:rPr>
              <a:t>VARIOUS PARTS OF I.C. ENGINES</a:t>
            </a:r>
          </a:p>
        </p:txBody>
      </p:sp>
      <p:sp>
        <p:nvSpPr>
          <p:cNvPr id="3" name="Content Placeholder 2"/>
          <p:cNvSpPr>
            <a:spLocks noGrp="1"/>
          </p:cNvSpPr>
          <p:nvPr>
            <p:ph idx="1"/>
          </p:nvPr>
        </p:nvSpPr>
        <p:spPr>
          <a:xfrm>
            <a:off x="609600" y="1066800"/>
            <a:ext cx="8001000" cy="5791200"/>
          </a:xfrm>
        </p:spPr>
        <p:style>
          <a:lnRef idx="2">
            <a:schemeClr val="accent3"/>
          </a:lnRef>
          <a:fillRef idx="1">
            <a:schemeClr val="lt1"/>
          </a:fillRef>
          <a:effectRef idx="0">
            <a:schemeClr val="accent3"/>
          </a:effectRef>
          <a:fontRef idx="minor">
            <a:schemeClr val="dk1"/>
          </a:fontRef>
        </p:style>
        <p:txBody>
          <a:bodyPr>
            <a:normAutofit fontScale="92500" lnSpcReduction="10000"/>
          </a:bodyPr>
          <a:lstStyle/>
          <a:p>
            <a:pPr marL="624078" indent="-514350">
              <a:buClr>
                <a:schemeClr val="tx1"/>
              </a:buClr>
              <a:buFont typeface="+mj-lt"/>
              <a:buAutoNum type="arabicPeriod"/>
            </a:pPr>
            <a:r>
              <a:rPr lang="en-US" dirty="0" smtClean="0">
                <a:solidFill>
                  <a:schemeClr val="tx1"/>
                </a:solidFill>
              </a:rPr>
              <a:t>Cylinder </a:t>
            </a:r>
          </a:p>
          <a:p>
            <a:pPr marL="624078" indent="-514350">
              <a:buClr>
                <a:schemeClr val="tx1"/>
              </a:buClr>
              <a:buFont typeface="+mj-lt"/>
              <a:buAutoNum type="arabicPeriod"/>
            </a:pPr>
            <a:r>
              <a:rPr lang="en-US" dirty="0" smtClean="0">
                <a:solidFill>
                  <a:schemeClr val="tx1"/>
                </a:solidFill>
              </a:rPr>
              <a:t>Cylinder Head </a:t>
            </a:r>
          </a:p>
          <a:p>
            <a:pPr marL="624078" indent="-514350">
              <a:buClr>
                <a:schemeClr val="tx1"/>
              </a:buClr>
              <a:buFont typeface="+mj-lt"/>
              <a:buAutoNum type="arabicPeriod"/>
            </a:pPr>
            <a:r>
              <a:rPr lang="en-US" dirty="0" smtClean="0">
                <a:solidFill>
                  <a:schemeClr val="tx1"/>
                </a:solidFill>
              </a:rPr>
              <a:t>Piston</a:t>
            </a:r>
          </a:p>
          <a:p>
            <a:pPr marL="624078" indent="-514350">
              <a:buClr>
                <a:schemeClr val="tx1"/>
              </a:buClr>
              <a:buFont typeface="+mj-lt"/>
              <a:buAutoNum type="arabicPeriod"/>
            </a:pPr>
            <a:r>
              <a:rPr lang="en-US" dirty="0" smtClean="0">
                <a:solidFill>
                  <a:schemeClr val="tx1"/>
                </a:solidFill>
              </a:rPr>
              <a:t>Piston Ring </a:t>
            </a:r>
          </a:p>
          <a:p>
            <a:pPr marL="624078" indent="-514350">
              <a:buClr>
                <a:schemeClr val="tx1"/>
              </a:buClr>
              <a:buFont typeface="+mj-lt"/>
              <a:buAutoNum type="arabicPeriod"/>
            </a:pPr>
            <a:r>
              <a:rPr lang="en-US" dirty="0" smtClean="0">
                <a:solidFill>
                  <a:schemeClr val="tx1"/>
                </a:solidFill>
              </a:rPr>
              <a:t>Gudgeon Pin </a:t>
            </a:r>
          </a:p>
          <a:p>
            <a:pPr marL="624078" indent="-514350">
              <a:buClr>
                <a:schemeClr val="tx1"/>
              </a:buClr>
              <a:buFont typeface="+mj-lt"/>
              <a:buAutoNum type="arabicPeriod"/>
            </a:pPr>
            <a:r>
              <a:rPr lang="en-US" dirty="0" smtClean="0">
                <a:solidFill>
                  <a:schemeClr val="tx1"/>
                </a:solidFill>
              </a:rPr>
              <a:t>Connecting Rod </a:t>
            </a:r>
          </a:p>
          <a:p>
            <a:pPr marL="624078" indent="-514350">
              <a:buClr>
                <a:schemeClr val="tx1"/>
              </a:buClr>
              <a:buFont typeface="+mj-lt"/>
              <a:buAutoNum type="arabicPeriod"/>
            </a:pPr>
            <a:r>
              <a:rPr lang="en-US" dirty="0" smtClean="0">
                <a:solidFill>
                  <a:schemeClr val="tx1"/>
                </a:solidFill>
              </a:rPr>
              <a:t>Crank Shaft </a:t>
            </a:r>
          </a:p>
          <a:p>
            <a:pPr marL="624078" indent="-514350">
              <a:buClr>
                <a:schemeClr val="tx1"/>
              </a:buClr>
              <a:buFont typeface="+mj-lt"/>
              <a:buAutoNum type="arabicPeriod"/>
            </a:pPr>
            <a:r>
              <a:rPr lang="en-US" dirty="0" smtClean="0">
                <a:solidFill>
                  <a:schemeClr val="tx1"/>
                </a:solidFill>
              </a:rPr>
              <a:t>Valves </a:t>
            </a:r>
          </a:p>
          <a:p>
            <a:pPr marL="624078" indent="-514350">
              <a:buClr>
                <a:schemeClr val="tx1"/>
              </a:buClr>
              <a:buFont typeface="+mj-lt"/>
              <a:buAutoNum type="arabicPeriod"/>
            </a:pPr>
            <a:r>
              <a:rPr lang="en-US" dirty="0" smtClean="0"/>
              <a:t>Fly Wheel </a:t>
            </a:r>
          </a:p>
          <a:p>
            <a:pPr marL="624078" indent="-514350">
              <a:buClr>
                <a:schemeClr val="tx1"/>
              </a:buClr>
              <a:buFont typeface="+mj-lt"/>
              <a:buAutoNum type="arabicPeriod"/>
            </a:pPr>
            <a:r>
              <a:rPr lang="en-US" dirty="0" smtClean="0"/>
              <a:t>Cam Shaft </a:t>
            </a:r>
          </a:p>
          <a:p>
            <a:pPr marL="624078" indent="-514350">
              <a:buClr>
                <a:schemeClr val="tx1"/>
              </a:buClr>
              <a:buFont typeface="+mj-lt"/>
              <a:buAutoNum type="arabicPeriod"/>
            </a:pPr>
            <a:r>
              <a:rPr lang="en-US" dirty="0" smtClean="0"/>
              <a:t>Spark Plug </a:t>
            </a:r>
          </a:p>
          <a:p>
            <a:pPr marL="624078" indent="-514350">
              <a:buClr>
                <a:schemeClr val="tx1"/>
              </a:buClr>
              <a:buFont typeface="+mj-lt"/>
              <a:buAutoNum type="arabicPeriod"/>
            </a:pPr>
            <a:r>
              <a:rPr lang="en-US" dirty="0" err="1" smtClean="0"/>
              <a:t>Carburettor</a:t>
            </a:r>
            <a:endParaRPr lang="en-US" dirty="0" smtClean="0"/>
          </a:p>
          <a:p>
            <a:pPr marL="624078" indent="-514350">
              <a:buClr>
                <a:schemeClr val="tx1"/>
              </a:buClr>
              <a:buFont typeface="+mj-lt"/>
              <a:buAutoNum type="arabicPeriod"/>
            </a:pPr>
            <a:r>
              <a:rPr lang="en-US" dirty="0" smtClean="0"/>
              <a:t>Fuel Injector</a:t>
            </a:r>
          </a:p>
          <a:p>
            <a:pPr marL="624078" indent="-514350">
              <a:buClr>
                <a:schemeClr val="tx1"/>
              </a:buClr>
              <a:buFont typeface="+mj-lt"/>
              <a:buAutoNum type="arabicPeriod"/>
            </a:pPr>
            <a:r>
              <a:rPr lang="en-US" dirty="0" smtClean="0"/>
              <a:t>Fuel Injection Pump                                                                                                                                                                                            </a:t>
            </a:r>
            <a:endParaRPr lang="en-US" dirty="0"/>
          </a:p>
        </p:txBody>
      </p:sp>
    </p:spTree>
    <p:extLst>
      <p:ext uri="{BB962C8B-B14F-4D97-AF65-F5344CB8AC3E}">
        <p14:creationId xmlns:p14="http://schemas.microsoft.com/office/powerpoint/2010/main" xmlns="" val="3996856661"/>
      </p:ext>
    </p:extLst>
  </p:cSld>
  <p:clrMapOvr>
    <a:masterClrMapping/>
  </p:clrMapOvr>
  <p:transition spd="med">
    <p:pull/>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A7B26D-D182-334F-9E83-7C847E636C0A}"/>
              </a:ext>
            </a:extLst>
          </p:cNvPr>
          <p:cNvSpPr>
            <a:spLocks noGrp="1"/>
          </p:cNvSpPr>
          <p:nvPr>
            <p:ph type="title"/>
          </p:nvPr>
        </p:nvSpPr>
        <p:spPr>
          <a:xfrm>
            <a:off x="457200" y="0"/>
            <a:ext cx="8229600" cy="868362"/>
          </a:xfrm>
        </p:spPr>
        <p:txBody>
          <a:bodyPr>
            <a:normAutofit/>
          </a:bodyPr>
          <a:lstStyle/>
          <a:p>
            <a:pPr algn="ctr"/>
            <a:r>
              <a:rPr lang="en-IN" b="1" u="sng" dirty="0">
                <a:solidFill>
                  <a:schemeClr val="tx2">
                    <a:lumMod val="60000"/>
                    <a:lumOff val="40000"/>
                  </a:schemeClr>
                </a:solidFill>
              </a:rPr>
              <a:t>Four </a:t>
            </a:r>
            <a:r>
              <a:rPr lang="en-IN" b="1" u="sng" dirty="0" smtClean="0">
                <a:solidFill>
                  <a:schemeClr val="tx2">
                    <a:lumMod val="60000"/>
                    <a:lumOff val="40000"/>
                  </a:schemeClr>
                </a:solidFill>
              </a:rPr>
              <a:t>Stroke </a:t>
            </a:r>
            <a:r>
              <a:rPr lang="en-IN" b="1" u="sng" dirty="0">
                <a:solidFill>
                  <a:schemeClr val="tx2">
                    <a:lumMod val="60000"/>
                    <a:lumOff val="40000"/>
                  </a:schemeClr>
                </a:solidFill>
              </a:rPr>
              <a:t>Petrol Engine</a:t>
            </a:r>
            <a:endParaRPr lang="en-US" b="1" u="sng" dirty="0">
              <a:solidFill>
                <a:schemeClr val="tx2">
                  <a:lumMod val="60000"/>
                  <a:lumOff val="40000"/>
                </a:schemeClr>
              </a:solidFill>
            </a:endParaRPr>
          </a:p>
        </p:txBody>
      </p:sp>
      <p:pic>
        <p:nvPicPr>
          <p:cNvPr id="4" name="Picture 4">
            <a:extLst>
              <a:ext uri="{FF2B5EF4-FFF2-40B4-BE49-F238E27FC236}">
                <a16:creationId xmlns:a16="http://schemas.microsoft.com/office/drawing/2014/main" xmlns="" id="{75BDC6AF-C871-4548-A4CA-F25A7A41A94B}"/>
              </a:ext>
            </a:extLst>
          </p:cNvPr>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798629" y="914400"/>
            <a:ext cx="7659571" cy="5410200"/>
          </a:xfrm>
          <a:prstGeom prst="rect">
            <a:avLst/>
          </a:prstGeom>
        </p:spPr>
      </p:pic>
    </p:spTree>
    <p:extLst>
      <p:ext uri="{BB962C8B-B14F-4D97-AF65-F5344CB8AC3E}">
        <p14:creationId xmlns:p14="http://schemas.microsoft.com/office/powerpoint/2010/main" xmlns="" val="2371598899"/>
      </p:ext>
    </p:extLst>
  </p:cSld>
  <p:clrMapOvr>
    <a:masterClrMapping/>
  </p:clrMapOvr>
  <p:transition spd="med">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3"/>
          </a:lnRef>
          <a:fillRef idx="1">
            <a:schemeClr val="lt1"/>
          </a:fillRef>
          <a:effectRef idx="0">
            <a:schemeClr val="accent3"/>
          </a:effectRef>
          <a:fontRef idx="minor">
            <a:schemeClr val="dk1"/>
          </a:fontRef>
        </p:style>
        <p:txBody>
          <a:bodyPr>
            <a:normAutofit/>
          </a:bodyPr>
          <a:lstStyle/>
          <a:p>
            <a:r>
              <a:rPr lang="en-US" sz="3600" dirty="0">
                <a:solidFill>
                  <a:srgbClr val="00B0F0"/>
                </a:solidFill>
              </a:rPr>
              <a:t>TYPES OF STROKE CYCLE ENGINES </a:t>
            </a:r>
          </a:p>
        </p:txBody>
      </p:sp>
      <p:sp>
        <p:nvSpPr>
          <p:cNvPr id="3" name="Content Placeholder 2"/>
          <p:cNvSpPr>
            <a:spLocks noGrp="1"/>
          </p:cNvSpPr>
          <p:nvPr>
            <p:ph idx="1"/>
          </p:nvPr>
        </p:nvSpPr>
        <p:spPr>
          <a:xfrm>
            <a:off x="457200" y="1600199"/>
            <a:ext cx="8229600" cy="4419601"/>
          </a:xfrm>
        </p:spPr>
        <p:style>
          <a:lnRef idx="2">
            <a:schemeClr val="accent3"/>
          </a:lnRef>
          <a:fillRef idx="1">
            <a:schemeClr val="lt1"/>
          </a:fillRef>
          <a:effectRef idx="0">
            <a:schemeClr val="accent3"/>
          </a:effectRef>
          <a:fontRef idx="minor">
            <a:schemeClr val="dk1"/>
          </a:fontRef>
        </p:style>
        <p:txBody>
          <a:bodyPr>
            <a:normAutofit/>
          </a:bodyPr>
          <a:lstStyle/>
          <a:p>
            <a:pPr>
              <a:buNone/>
            </a:pPr>
            <a:r>
              <a:rPr lang="en-US" dirty="0"/>
              <a:t>   </a:t>
            </a:r>
            <a:r>
              <a:rPr lang="en-US" dirty="0">
                <a:solidFill>
                  <a:srgbClr val="C00000"/>
                </a:solidFill>
              </a:rPr>
              <a:t>1</a:t>
            </a:r>
            <a:r>
              <a:rPr lang="en-US" dirty="0">
                <a:solidFill>
                  <a:srgbClr val="FF0000"/>
                </a:solidFill>
              </a:rPr>
              <a:t>. </a:t>
            </a:r>
            <a:r>
              <a:rPr lang="en-US" sz="3600" dirty="0">
                <a:solidFill>
                  <a:srgbClr val="FF0000"/>
                </a:solidFill>
              </a:rPr>
              <a:t>Four stroke cycle engines</a:t>
            </a:r>
            <a:r>
              <a:rPr lang="en-US" dirty="0"/>
              <a:t>:- The engine which requires four stroke of piston or two revolutions of the crank shaft to complete the working cycle is known as four stroke cycle engines.                                                                       </a:t>
            </a:r>
            <a:r>
              <a:rPr lang="en-US" dirty="0">
                <a:solidFill>
                  <a:srgbClr val="C00000"/>
                </a:solidFill>
              </a:rPr>
              <a:t>2.   </a:t>
            </a:r>
            <a:r>
              <a:rPr lang="en-US" sz="3600" dirty="0">
                <a:solidFill>
                  <a:srgbClr val="FF0000"/>
                </a:solidFill>
              </a:rPr>
              <a:t>Two stroke cycle engines</a:t>
            </a:r>
            <a:r>
              <a:rPr lang="en-US" sz="3600" dirty="0"/>
              <a:t>:- </a:t>
            </a:r>
            <a:r>
              <a:rPr lang="en-US" dirty="0"/>
              <a:t>The working cycle is complete in two stroke of piston </a:t>
            </a:r>
            <a:r>
              <a:rPr lang="en-US" dirty="0" smtClean="0"/>
              <a:t>in one </a:t>
            </a:r>
            <a:r>
              <a:rPr lang="en-US" dirty="0" smtClean="0"/>
              <a:t>revolution of the crankshaft.</a:t>
            </a:r>
            <a:endParaRPr lang="en-US" sz="3600" dirty="0"/>
          </a:p>
        </p:txBody>
      </p:sp>
    </p:spTree>
    <p:extLst>
      <p:ext uri="{BB962C8B-B14F-4D97-AF65-F5344CB8AC3E}">
        <p14:creationId xmlns:p14="http://schemas.microsoft.com/office/powerpoint/2010/main" xmlns="" val="4135386975"/>
      </p:ext>
    </p:extLst>
  </p:cSld>
  <p:clrMapOvr>
    <a:masterClrMapping/>
  </p:clrMapOvr>
  <p:transition spd="med">
    <p:pull/>
  </p:transition>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2">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Concourse</Template>
  <TotalTime>155</TotalTime>
  <Words>1644</Words>
  <Application>Microsoft Office PowerPoint</Application>
  <PresentationFormat>On-screen Show (4:3)</PresentationFormat>
  <Paragraphs>172</Paragraphs>
  <Slides>53</Slides>
  <Notes>1</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Concourse</vt:lpstr>
      <vt:lpstr>I.C. ENGINES</vt:lpstr>
      <vt:lpstr>INTRODUCTION</vt:lpstr>
      <vt:lpstr>I.C.Engine Terms</vt:lpstr>
      <vt:lpstr>I.C. ENGINES TERMS</vt:lpstr>
      <vt:lpstr>TYPES OF I.C. ENGINES</vt:lpstr>
      <vt:lpstr>Cross Section Of Spark Ignition Engine</vt:lpstr>
      <vt:lpstr>VARIOUS PARTS OF I.C. ENGINES</vt:lpstr>
      <vt:lpstr>Four Stroke Petrol Engine</vt:lpstr>
      <vt:lpstr>TYPES OF STROKE CYCLE ENGINES </vt:lpstr>
      <vt:lpstr>Two Stroke Petrol Engine</vt:lpstr>
      <vt:lpstr>Diesel Cycle </vt:lpstr>
      <vt:lpstr>Diesel Cycle </vt:lpstr>
      <vt:lpstr>Fuel Supply In Petrol            Engine</vt:lpstr>
      <vt:lpstr>Concept Of Carburetion</vt:lpstr>
      <vt:lpstr>Air fuel Ratio(A/F Ratio)</vt:lpstr>
      <vt:lpstr>Types of carburettors:-</vt:lpstr>
      <vt:lpstr>Mixture requirements at different conditions</vt:lpstr>
      <vt:lpstr>Simple Carburettor</vt:lpstr>
      <vt:lpstr>Functions of carburettor</vt:lpstr>
      <vt:lpstr>Applications of simple carburettor:-</vt:lpstr>
      <vt:lpstr>MPFI System</vt:lpstr>
      <vt:lpstr>MPFI System:-</vt:lpstr>
      <vt:lpstr>MPFI System:-</vt:lpstr>
      <vt:lpstr>                    CH.3 FUEL SYSTEM OF DIESEL ENGINE</vt:lpstr>
      <vt:lpstr>COMPONENTS OF A FUEL INJECTION SYSTEM</vt:lpstr>
      <vt:lpstr>FUEL TANK</vt:lpstr>
      <vt:lpstr>FUEL FEED PUMP</vt:lpstr>
      <vt:lpstr>Fuel Feed Pump</vt:lpstr>
      <vt:lpstr>FUEL INJECTION PUMP</vt:lpstr>
      <vt:lpstr>Plunger Type Fuel Injection</vt:lpstr>
      <vt:lpstr>TYPES OF FUEL INJECTION PUMP</vt:lpstr>
      <vt:lpstr>Distributor Type Fuel Injection System</vt:lpstr>
      <vt:lpstr>FUEL INJECTOR OR ATOMISER</vt:lpstr>
      <vt:lpstr>Fuel Injector Or Atomiser</vt:lpstr>
      <vt:lpstr>COMPONENTS OF FUEL INJECTOR</vt:lpstr>
      <vt:lpstr>NOZZLE</vt:lpstr>
      <vt:lpstr>TYPES OF NOZZLE</vt:lpstr>
      <vt:lpstr>(A) SINGLE HOLE NOZZLE</vt:lpstr>
      <vt:lpstr>(B) PINTLE NOZZLE</vt:lpstr>
      <vt:lpstr>(C) MULTI-HOLE NOZZLE</vt:lpstr>
      <vt:lpstr>(D) CIRCUMFERENTIAL NOZZLE</vt:lpstr>
      <vt:lpstr>(E) PINTAUX NOZZLE</vt:lpstr>
      <vt:lpstr>                     CH.4 IGNITION SYSTEM OF I.C. ENGINES</vt:lpstr>
      <vt:lpstr>BATTERY IGNITION SYSTEM</vt:lpstr>
      <vt:lpstr>Battery Of Ignition System</vt:lpstr>
      <vt:lpstr>OPERATION OF A BATTERY IGNITION SYSTEM</vt:lpstr>
      <vt:lpstr>ADVANTAGES</vt:lpstr>
      <vt:lpstr>LIMITATIONS</vt:lpstr>
      <vt:lpstr>MAGNETO IGNITION SYSTEM</vt:lpstr>
      <vt:lpstr>Magneto Ignition System</vt:lpstr>
      <vt:lpstr>ADVANTAGES</vt:lpstr>
      <vt:lpstr>DISADVANTAGES</vt:lpstr>
      <vt:lpstr>APPLICATIONS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CH.3 FUEL SYSTEM OF DIESEL ENGINE</dc:title>
  <dc:creator>samarth</dc:creator>
  <cp:lastModifiedBy>COMPUTER</cp:lastModifiedBy>
  <cp:revision>76</cp:revision>
  <dcterms:created xsi:type="dcterms:W3CDTF">2001-12-31T18:32:57Z</dcterms:created>
  <dcterms:modified xsi:type="dcterms:W3CDTF">2018-04-09T09:31:57Z</dcterms:modified>
</cp:coreProperties>
</file>